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3" r:id="rId2"/>
    <p:sldId id="256" r:id="rId3"/>
    <p:sldId id="257" r:id="rId4"/>
    <p:sldId id="258" r:id="rId5"/>
    <p:sldId id="260" r:id="rId6"/>
    <p:sldId id="261" r:id="rId7"/>
    <p:sldId id="262" r:id="rId8"/>
    <p:sldId id="259" r:id="rId9"/>
    <p:sldId id="264" r:id="rId10"/>
    <p:sldId id="265" r:id="rId11"/>
    <p:sldId id="266" r:id="rId12"/>
    <p:sldId id="268" r:id="rId13"/>
    <p:sldId id="267" r:id="rId14"/>
    <p:sldId id="269" r:id="rId15"/>
    <p:sldId id="270" r:id="rId16"/>
    <p:sldId id="272" r:id="rId17"/>
    <p:sldId id="271"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dirty="0">
              <a:solidFill>
                <a:srgbClr val="FFFFFF"/>
              </a:solidFill>
            </a:endParaRPr>
          </a:p>
        </p:txBody>
      </p:sp>
      <p:sp>
        <p:nvSpPr>
          <p:cNvPr id="20" name="عنصر نائب للتذييل 19"/>
          <p:cNvSpPr>
            <a:spLocks noGrp="1"/>
          </p:cNvSpPr>
          <p:nvPr>
            <p:ph type="ftr" sz="quarter" idx="11"/>
          </p:nvPr>
        </p:nvSpPr>
        <p:spPr/>
        <p:txBody>
          <a:bodyPr/>
          <a:lstStyle>
            <a:extLst/>
          </a:lstStyle>
          <a:p>
            <a:endParaRPr kumimoji="0" lang="en-US">
              <a:solidFill>
                <a:schemeClr val="accent1">
                  <a:tint val="20000"/>
                </a:schemeClr>
              </a:solidFill>
            </a:endParaRPr>
          </a:p>
        </p:txBody>
      </p:sp>
      <p:sp>
        <p:nvSpPr>
          <p:cNvPr id="10" name="عنصر نائب لرقم الشريحة 9"/>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dirty="0">
              <a:solidFill>
                <a:srgbClr val="FFFFFF"/>
              </a:solidFill>
            </a:endParaRPr>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p>
        </p:txBody>
      </p:sp>
      <p:sp>
        <p:nvSpPr>
          <p:cNvPr id="8" name="عنصر نائب للتذييل 7"/>
          <p:cNvSpPr>
            <a:spLocks noGrp="1"/>
          </p:cNvSpPr>
          <p:nvPr>
            <p:ph type="ftr" sz="quarter" idx="11"/>
          </p:nvPr>
        </p:nvSpPr>
        <p:spPr/>
        <p:txBody>
          <a:bodyPr/>
          <a:lstStyle>
            <a:extLst/>
          </a:lstStyle>
          <a:p>
            <a:endParaRPr kumimoji="0" lang="en-US"/>
          </a:p>
        </p:txBody>
      </p:sp>
      <p:sp>
        <p:nvSpPr>
          <p:cNvPr id="9" name="عنصر نائب لرقم الشريحة 8"/>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p>
        </p:txBody>
      </p:sp>
      <p:sp>
        <p:nvSpPr>
          <p:cNvPr id="4" name="عنصر نائب للتذييل 3"/>
          <p:cNvSpPr>
            <a:spLocks noGrp="1"/>
          </p:cNvSpPr>
          <p:nvPr>
            <p:ph type="ftr" sz="quarter" idx="11"/>
          </p:nvPr>
        </p:nvSpPr>
        <p:spPr/>
        <p:txBody>
          <a:bodyPr/>
          <a:lstStyle>
            <a:extLst/>
          </a:lstStyle>
          <a:p>
            <a:endParaRPr kumimoji="0" lang="en-US"/>
          </a:p>
        </p:txBody>
      </p:sp>
      <p:sp>
        <p:nvSpPr>
          <p:cNvPr id="5" name="عنصر نائب لرقم الشريحة 4"/>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p>
        </p:txBody>
      </p:sp>
      <p:sp>
        <p:nvSpPr>
          <p:cNvPr id="3" name="عنصر نائب للتذييل 2"/>
          <p:cNvSpPr>
            <a:spLocks noGrp="1"/>
          </p:cNvSpPr>
          <p:nvPr>
            <p:ph type="ftr" sz="quarter" idx="11"/>
          </p:nvPr>
        </p:nvSpPr>
        <p:spPr/>
        <p:txBody>
          <a:bodyPr/>
          <a:lstStyle>
            <a:extLst/>
          </a:lstStyle>
          <a:p>
            <a:endParaRPr kumimoji="0" lang="en-US"/>
          </a:p>
        </p:txBody>
      </p:sp>
      <p:sp>
        <p:nvSpPr>
          <p:cNvPr id="4" name="عنصر نائب لرقم الشريحة 3"/>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9/16/2019</a:t>
            </a:fld>
            <a:endParaRPr lang="en-US">
              <a:solidFill>
                <a:schemeClr val="tx1"/>
              </a:solidFill>
            </a:endParaRPr>
          </a:p>
        </p:txBody>
      </p:sp>
      <p:sp>
        <p:nvSpPr>
          <p:cNvPr id="6" name="عنصر نائب للتذييل 5"/>
          <p:cNvSpPr>
            <a:spLocks noGrp="1"/>
          </p:cNvSpPr>
          <p:nvPr>
            <p:ph type="ftr" sz="quarter" idx="11"/>
          </p:nvPr>
        </p:nvSpPr>
        <p:spPr/>
        <p:txBody>
          <a:bodyPr/>
          <a:lstStyle>
            <a:extLst/>
          </a:lstStyle>
          <a:p>
            <a:endParaRPr kumimoji="0" lang="en-US">
              <a:solidFill>
                <a:schemeClr val="tx1"/>
              </a:solidFill>
            </a:endParaRPr>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solidFill>
                <a:schemeClr val="tx1"/>
              </a:solidFill>
            </a:endParaRPr>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eaLnBrk="1" latinLnBrk="0" hangingPunct="1"/>
            <a:fld id="{544213AF-26F6-41FA-8D85-E2C5388D6E58}" type="datetimeFigureOut">
              <a:rPr lang="en-US" smtClean="0"/>
              <a:pPr eaLnBrk="1" latinLnBrk="0" hangingPunct="1"/>
              <a:t>9/16/2019</a:t>
            </a:fld>
            <a:endParaRPr lang="en-US" sz="1000" dirty="0">
              <a:solidFill>
                <a:schemeClr val="tx1"/>
              </a:solidFill>
            </a:endParaRPr>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r" eaLnBrk="1" latinLnBrk="0" hangingPunct="1"/>
            <a:endParaRPr kumimoji="0" lang="en-US" sz="1000" dirty="0">
              <a:solidFill>
                <a:schemeClr val="tx1"/>
              </a:solidFill>
            </a:endParaRPr>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s://www.medicinenet.com/helicobacter_pylori/article.htm"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259632" y="-1183577"/>
            <a:ext cx="7416824" cy="4955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endParaRPr kumimoji="0" lang="en-US" sz="3200" b="1" i="0" u="none" strike="noStrike" cap="none" normalizeH="0" baseline="0" dirty="0" smtClean="0">
              <a:ln>
                <a:noFill/>
              </a:ln>
              <a:solidFill>
                <a:schemeClr val="tx2">
                  <a:lumMod val="75000"/>
                </a:schemeClr>
              </a:solidFill>
              <a:effectLst/>
              <a:latin typeface="Cambria" pitchFamily="18" charset="0"/>
              <a:ea typeface="Times New Roman" pitchFamily="18"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endParaRPr lang="en-US" sz="3200" b="1" dirty="0">
              <a:solidFill>
                <a:schemeClr val="tx2">
                  <a:lumMod val="75000"/>
                </a:schemeClr>
              </a:solidFill>
              <a:latin typeface="Cambria" pitchFamily="18" charset="0"/>
              <a:ea typeface="Times New Roman" pitchFamily="18"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endParaRPr kumimoji="0" lang="en-US" sz="3200" b="1" i="0" u="none" strike="noStrike" cap="none" normalizeH="0" baseline="0" dirty="0" smtClean="0">
              <a:ln>
                <a:noFill/>
              </a:ln>
              <a:solidFill>
                <a:schemeClr val="tx2">
                  <a:lumMod val="75000"/>
                </a:schemeClr>
              </a:solidFill>
              <a:effectLst/>
              <a:latin typeface="Cambria" pitchFamily="18" charset="0"/>
              <a:ea typeface="Times New Roman" pitchFamily="18"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endParaRPr lang="en-US" sz="3200" b="1" dirty="0">
              <a:solidFill>
                <a:schemeClr val="tx2">
                  <a:lumMod val="75000"/>
                </a:schemeClr>
              </a:solidFill>
              <a:latin typeface="Cambria" pitchFamily="18" charset="0"/>
              <a:ea typeface="Times New Roman" pitchFamily="18"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endParaRPr kumimoji="0" lang="en-US" sz="3200" b="1" i="0" u="none" strike="noStrike" cap="none" normalizeH="0" baseline="0" dirty="0" smtClean="0">
              <a:ln>
                <a:noFill/>
              </a:ln>
              <a:solidFill>
                <a:schemeClr val="tx2">
                  <a:lumMod val="75000"/>
                </a:schemeClr>
              </a:solidFill>
              <a:effectLst/>
              <a:latin typeface="Cambria" pitchFamily="18" charset="0"/>
              <a:ea typeface="Times New Roman" pitchFamily="18"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endParaRPr lang="en-US" sz="3200" b="1" dirty="0">
              <a:solidFill>
                <a:schemeClr val="tx2">
                  <a:lumMod val="75000"/>
                </a:schemeClr>
              </a:solidFill>
              <a:latin typeface="Cambria" pitchFamily="18" charset="0"/>
              <a:ea typeface="Times New Roman" pitchFamily="18"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r>
              <a:rPr kumimoji="0" lang="en-US" sz="3200" b="1" i="0" u="none" strike="noStrike" cap="none" normalizeH="0" baseline="0" dirty="0" smtClean="0">
                <a:ln>
                  <a:noFill/>
                </a:ln>
                <a:solidFill>
                  <a:schemeClr val="tx2">
                    <a:lumMod val="75000"/>
                  </a:schemeClr>
                </a:solidFill>
                <a:effectLst/>
                <a:latin typeface="Cambria" pitchFamily="18" charset="0"/>
                <a:ea typeface="Times New Roman" pitchFamily="18" charset="0"/>
                <a:cs typeface="Times New Roman" pitchFamily="18" charset="0"/>
              </a:rPr>
              <a:t>Pathogenic bacteria.       </a:t>
            </a:r>
          </a:p>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endParaRPr kumimoji="0" lang="en-US" sz="3200" b="1" i="0" u="none" strike="noStrike" cap="none" normalizeH="0" baseline="0" dirty="0" smtClean="0">
              <a:ln>
                <a:noFill/>
              </a:ln>
              <a:solidFill>
                <a:schemeClr val="tx2">
                  <a:lumMod val="75000"/>
                </a:schemeClr>
              </a:solidFill>
              <a:effectLst/>
              <a:latin typeface="Cambria" pitchFamily="18" charset="0"/>
              <a:ea typeface="Times New Roman" pitchFamily="18" charset="0"/>
              <a:cs typeface="Times New Roman" pitchFamily="18" charset="0"/>
            </a:endParaRPr>
          </a:p>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r>
              <a:rPr kumimoji="0" lang="en-US" sz="3200" b="1" i="0" u="none" strike="noStrike" cap="none" normalizeH="0" baseline="0" dirty="0" err="1" smtClean="0">
                <a:ln>
                  <a:noFill/>
                </a:ln>
                <a:solidFill>
                  <a:schemeClr val="tx2">
                    <a:lumMod val="75000"/>
                  </a:schemeClr>
                </a:solidFill>
                <a:effectLst/>
                <a:latin typeface="Cambria" pitchFamily="18" charset="0"/>
                <a:ea typeface="Times New Roman" pitchFamily="18" charset="0"/>
                <a:cs typeface="Times New Roman" pitchFamily="18" charset="0"/>
              </a:rPr>
              <a:t>Dr.Munira</a:t>
            </a:r>
            <a:r>
              <a:rPr kumimoji="0" lang="en-US" sz="3200" b="1" i="0" u="none" strike="noStrike" cap="none" normalizeH="0" baseline="0" dirty="0" smtClean="0">
                <a:ln>
                  <a:noFill/>
                </a:ln>
                <a:solidFill>
                  <a:schemeClr val="tx2">
                    <a:lumMod val="75000"/>
                  </a:schemeClr>
                </a:solidFill>
                <a:effectLst/>
                <a:latin typeface="Cambria" pitchFamily="18" charset="0"/>
                <a:ea typeface="Times New Roman" pitchFamily="18" charset="0"/>
                <a:cs typeface="Times New Roman" pitchFamily="18" charset="0"/>
              </a:rPr>
              <a:t> Ch. Ismail      </a:t>
            </a:r>
            <a:r>
              <a:rPr kumimoji="0" lang="en-US" sz="2400" b="1" i="0" u="none" strike="noStrike" cap="none" normalizeH="0" baseline="0" dirty="0" smtClean="0">
                <a:ln>
                  <a:noFill/>
                </a:ln>
                <a:solidFill>
                  <a:schemeClr val="tx2">
                    <a:lumMod val="75000"/>
                  </a:schemeClr>
                </a:solidFill>
                <a:effectLst/>
                <a:latin typeface="Cambria" pitchFamily="18" charset="0"/>
                <a:ea typeface="Times New Roman" pitchFamily="18" charset="0"/>
                <a:cs typeface="Times New Roman" pitchFamily="18" charset="0"/>
              </a:rPr>
              <a:t>   </a:t>
            </a:r>
          </a:p>
          <a:p>
            <a:pPr marL="0" marR="0" lvl="0" indent="0" algn="ctr" defTabSz="914400" rtl="1" eaLnBrk="1" fontAlgn="base" latinLnBrk="0" hangingPunct="1">
              <a:lnSpc>
                <a:spcPct val="100000"/>
              </a:lnSpc>
              <a:spcBef>
                <a:spcPct val="0"/>
              </a:spcBef>
              <a:spcAft>
                <a:spcPct val="0"/>
              </a:spcAft>
              <a:buClrTx/>
              <a:buSzTx/>
              <a:buFontTx/>
              <a:buNone/>
              <a:tabLst>
                <a:tab pos="2636838" algn="ctr"/>
                <a:tab pos="5273675" algn="r"/>
              </a:tabLst>
            </a:pPr>
            <a:r>
              <a:rPr kumimoji="0" lang="en-US" sz="2800" b="1" i="0" u="none" strike="noStrike" cap="none" normalizeH="0" baseline="0" dirty="0" smtClean="0">
                <a:ln>
                  <a:noFill/>
                </a:ln>
                <a:solidFill>
                  <a:schemeClr val="tx1"/>
                </a:solidFill>
                <a:effectLst/>
                <a:latin typeface="Cambria" pitchFamily="18" charset="0"/>
                <a:ea typeface="Times New Roman" pitchFamily="18" charset="0"/>
                <a:cs typeface="Times New Roman" pitchFamily="18" charset="0"/>
              </a:rPr>
              <a:t>Lec.12,13</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11467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332656"/>
            <a:ext cx="7344816" cy="923330"/>
          </a:xfrm>
          <a:prstGeom prst="rect">
            <a:avLst/>
          </a:prstGeom>
        </p:spPr>
        <p:txBody>
          <a:bodyPr wrap="square">
            <a:spAutoFit/>
          </a:bodyPr>
          <a:lstStyle/>
          <a:p>
            <a:pPr algn="just"/>
            <a:r>
              <a:rPr lang="en-US" i="1" dirty="0">
                <a:solidFill>
                  <a:schemeClr val="accent3">
                    <a:lumMod val="75000"/>
                  </a:schemeClr>
                </a:solidFill>
              </a:rPr>
              <a:t>Campylobacter enteritis</a:t>
            </a:r>
            <a:r>
              <a:rPr lang="en-US" dirty="0">
                <a:solidFill>
                  <a:schemeClr val="accent3">
                    <a:lumMod val="75000"/>
                  </a:schemeClr>
                </a:solidFill>
              </a:rPr>
              <a:t> manifests with </a:t>
            </a:r>
            <a:r>
              <a:rPr lang="en-US" dirty="0" err="1">
                <a:solidFill>
                  <a:schemeClr val="accent3">
                    <a:lumMod val="75000"/>
                  </a:schemeClr>
                </a:solidFill>
              </a:rPr>
              <a:t>fever,headache</a:t>
            </a:r>
            <a:r>
              <a:rPr lang="en-US" dirty="0">
                <a:solidFill>
                  <a:schemeClr val="accent3">
                    <a:lumMod val="75000"/>
                  </a:schemeClr>
                </a:solidFill>
              </a:rPr>
              <a:t>, malaise, </a:t>
            </a:r>
            <a:r>
              <a:rPr lang="en-US" dirty="0" err="1">
                <a:solidFill>
                  <a:schemeClr val="accent3">
                    <a:lumMod val="75000"/>
                  </a:schemeClr>
                </a:solidFill>
              </a:rPr>
              <a:t>crampy</a:t>
            </a:r>
            <a:r>
              <a:rPr lang="en-US" dirty="0">
                <a:solidFill>
                  <a:schemeClr val="accent3">
                    <a:lumMod val="75000"/>
                  </a:schemeClr>
                </a:solidFill>
              </a:rPr>
              <a:t> abdominal pain and bloody </a:t>
            </a:r>
            <a:r>
              <a:rPr lang="en-US" dirty="0" err="1">
                <a:solidFill>
                  <a:schemeClr val="accent3">
                    <a:lumMod val="75000"/>
                  </a:schemeClr>
                </a:solidFill>
              </a:rPr>
              <a:t>mucoid</a:t>
            </a:r>
            <a:r>
              <a:rPr lang="en-US" dirty="0">
                <a:solidFill>
                  <a:schemeClr val="accent3">
                    <a:lumMod val="75000"/>
                  </a:schemeClr>
                </a:solidFill>
              </a:rPr>
              <a:t> diarrhea, and usually self-limited</a:t>
            </a:r>
          </a:p>
          <a:p>
            <a:pPr algn="just"/>
            <a:r>
              <a:rPr lang="en-US" dirty="0">
                <a:solidFill>
                  <a:schemeClr val="accent3">
                    <a:lumMod val="75000"/>
                  </a:schemeClr>
                </a:solidFill>
              </a:rPr>
              <a:t>enteritis in a week period.</a:t>
            </a:r>
          </a:p>
        </p:txBody>
      </p:sp>
      <p:pic>
        <p:nvPicPr>
          <p:cNvPr id="3" name="صورة 2" descr="C:\Users\pc\Documents\تنزيل (31).jpg"/>
          <p:cNvPicPr/>
          <p:nvPr/>
        </p:nvPicPr>
        <p:blipFill>
          <a:blip r:embed="rId2">
            <a:extLst>
              <a:ext uri="{28A0092B-C50C-407E-A947-70E740481C1C}">
                <a14:useLocalDpi xmlns:a14="http://schemas.microsoft.com/office/drawing/2010/main" val="0"/>
              </a:ext>
            </a:extLst>
          </a:blip>
          <a:srcRect/>
          <a:stretch>
            <a:fillRect/>
          </a:stretch>
        </p:blipFill>
        <p:spPr bwMode="auto">
          <a:xfrm>
            <a:off x="1545631" y="1988840"/>
            <a:ext cx="2543175" cy="1752600"/>
          </a:xfrm>
          <a:prstGeom prst="rect">
            <a:avLst/>
          </a:prstGeom>
          <a:noFill/>
          <a:ln w="12700">
            <a:solidFill>
              <a:schemeClr val="tx1"/>
            </a:solidFill>
          </a:ln>
        </p:spPr>
      </p:pic>
      <p:pic>
        <p:nvPicPr>
          <p:cNvPr id="4" name="صورة 3" descr="ÙØªÙØ¬Ø© Ø¨Ø­Ø« Ø§ÙØµÙØ± Ø¹Ù âªCAMPYLOBACTER.â¬â"/>
          <p:cNvPicPr/>
          <p:nvPr/>
        </p:nvPicPr>
        <p:blipFill>
          <a:blip r:embed="rId3">
            <a:extLst>
              <a:ext uri="{28A0092B-C50C-407E-A947-70E740481C1C}">
                <a14:useLocalDpi xmlns:a14="http://schemas.microsoft.com/office/drawing/2010/main" val="0"/>
              </a:ext>
            </a:extLst>
          </a:blip>
          <a:srcRect/>
          <a:stretch>
            <a:fillRect/>
          </a:stretch>
        </p:blipFill>
        <p:spPr bwMode="auto">
          <a:xfrm>
            <a:off x="4355976" y="1988840"/>
            <a:ext cx="2552700" cy="1752600"/>
          </a:xfrm>
          <a:prstGeom prst="rect">
            <a:avLst/>
          </a:prstGeom>
          <a:ln w="12700">
            <a:solidFill>
              <a:schemeClr val="tx1"/>
            </a:solidFill>
          </a:ln>
          <a:effectLst/>
        </p:spPr>
      </p:pic>
      <p:sp>
        <p:nvSpPr>
          <p:cNvPr id="5" name="مستطيل 4"/>
          <p:cNvSpPr/>
          <p:nvPr/>
        </p:nvSpPr>
        <p:spPr>
          <a:xfrm>
            <a:off x="3119101" y="4149080"/>
            <a:ext cx="2905795" cy="369332"/>
          </a:xfrm>
          <a:prstGeom prst="rect">
            <a:avLst/>
          </a:prstGeom>
        </p:spPr>
        <p:txBody>
          <a:bodyPr wrap="none">
            <a:spAutoFit/>
          </a:bodyPr>
          <a:lstStyle/>
          <a:p>
            <a:r>
              <a:rPr lang="en-US" b="1" dirty="0">
                <a:solidFill>
                  <a:schemeClr val="accent3">
                    <a:lumMod val="75000"/>
                  </a:schemeClr>
                </a:solidFill>
              </a:rPr>
              <a:t>Campylobacter infection</a:t>
            </a:r>
            <a:r>
              <a:rPr lang="en-US" b="1" dirty="0"/>
              <a:t>.</a:t>
            </a:r>
            <a:endParaRPr lang="en-US" dirty="0"/>
          </a:p>
        </p:txBody>
      </p:sp>
    </p:spTree>
    <p:extLst>
      <p:ext uri="{BB962C8B-B14F-4D97-AF65-F5344CB8AC3E}">
        <p14:creationId xmlns:p14="http://schemas.microsoft.com/office/powerpoint/2010/main" val="264366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473247"/>
            <a:ext cx="7200800" cy="3693319"/>
          </a:xfrm>
          <a:prstGeom prst="rect">
            <a:avLst/>
          </a:prstGeom>
        </p:spPr>
        <p:txBody>
          <a:bodyPr wrap="square">
            <a:spAutoFit/>
          </a:bodyPr>
          <a:lstStyle/>
          <a:p>
            <a:r>
              <a:rPr lang="en-US" b="1" dirty="0">
                <a:solidFill>
                  <a:schemeClr val="accent3">
                    <a:lumMod val="75000"/>
                  </a:schemeClr>
                </a:solidFill>
              </a:rPr>
              <a:t>Laboratory diagnosis:</a:t>
            </a:r>
            <a:endParaRPr lang="en-US" dirty="0">
              <a:solidFill>
                <a:schemeClr val="accent3">
                  <a:lumMod val="75000"/>
                </a:schemeClr>
              </a:solidFill>
            </a:endParaRPr>
          </a:p>
          <a:p>
            <a:r>
              <a:rPr lang="en-US" dirty="0">
                <a:solidFill>
                  <a:schemeClr val="accent3">
                    <a:lumMod val="75000"/>
                  </a:schemeClr>
                </a:solidFill>
              </a:rPr>
              <a:t>Specimen: Stool.</a:t>
            </a:r>
          </a:p>
          <a:p>
            <a:r>
              <a:rPr lang="en-US" dirty="0">
                <a:solidFill>
                  <a:schemeClr val="accent3">
                    <a:lumMod val="75000"/>
                  </a:schemeClr>
                </a:solidFill>
              </a:rPr>
              <a:t>Microscopy: Typical ‘gull-wing’ shaped gram-negative rods.</a:t>
            </a:r>
          </a:p>
          <a:p>
            <a:r>
              <a:rPr lang="en-US" dirty="0">
                <a:solidFill>
                  <a:schemeClr val="accent3">
                    <a:lumMod val="75000"/>
                  </a:schemeClr>
                </a:solidFill>
              </a:rPr>
              <a:t>Typical darting motility of the bacteria under dark field microscopy or</a:t>
            </a:r>
          </a:p>
          <a:p>
            <a:r>
              <a:rPr lang="en-US" dirty="0">
                <a:solidFill>
                  <a:schemeClr val="accent3">
                    <a:lumMod val="75000"/>
                  </a:schemeClr>
                </a:solidFill>
              </a:rPr>
              <a:t>phase contrast microscopy.</a:t>
            </a:r>
          </a:p>
          <a:p>
            <a:r>
              <a:rPr lang="en-US" dirty="0">
                <a:solidFill>
                  <a:schemeClr val="accent3">
                    <a:lumMod val="75000"/>
                  </a:schemeClr>
                </a:solidFill>
              </a:rPr>
              <a:t>Culture: Grow best at 420c on selective media but can be cultured at 37 °C.</a:t>
            </a:r>
          </a:p>
          <a:p>
            <a:r>
              <a:rPr lang="en-US" dirty="0">
                <a:solidFill>
                  <a:schemeClr val="accent3">
                    <a:lumMod val="75000"/>
                  </a:schemeClr>
                </a:solidFill>
              </a:rPr>
              <a:t>Watery and spreading or round and convex colonies on solid media at low oxygen tension.</a:t>
            </a:r>
          </a:p>
          <a:p>
            <a:r>
              <a:rPr lang="en-US" b="1" dirty="0">
                <a:solidFill>
                  <a:schemeClr val="accent3">
                    <a:lumMod val="75000"/>
                  </a:schemeClr>
                </a:solidFill>
              </a:rPr>
              <a:t> </a:t>
            </a:r>
            <a:endParaRPr lang="en-US" dirty="0">
              <a:solidFill>
                <a:schemeClr val="accent3">
                  <a:lumMod val="75000"/>
                </a:schemeClr>
              </a:solidFill>
            </a:endParaRPr>
          </a:p>
          <a:p>
            <a:r>
              <a:rPr lang="en-US" b="1" dirty="0" err="1">
                <a:solidFill>
                  <a:schemeClr val="accent3">
                    <a:lumMod val="75000"/>
                  </a:schemeClr>
                </a:solidFill>
              </a:rPr>
              <a:t>Biochemica;l</a:t>
            </a:r>
            <a:r>
              <a:rPr lang="en-US" b="1" dirty="0">
                <a:solidFill>
                  <a:schemeClr val="accent3">
                    <a:lumMod val="75000"/>
                  </a:schemeClr>
                </a:solidFill>
              </a:rPr>
              <a:t> reaction:</a:t>
            </a:r>
            <a:endParaRPr lang="en-US" dirty="0">
              <a:solidFill>
                <a:schemeClr val="accent3">
                  <a:lumMod val="75000"/>
                </a:schemeClr>
              </a:solidFill>
            </a:endParaRPr>
          </a:p>
          <a:p>
            <a:r>
              <a:rPr lang="en-US" i="1" dirty="0">
                <a:solidFill>
                  <a:schemeClr val="accent3">
                    <a:lumMod val="75000"/>
                  </a:schemeClr>
                </a:solidFill>
              </a:rPr>
              <a:t>C </a:t>
            </a:r>
            <a:r>
              <a:rPr lang="en-US" i="1" dirty="0" err="1">
                <a:solidFill>
                  <a:schemeClr val="accent3">
                    <a:lumMod val="75000"/>
                  </a:schemeClr>
                </a:solidFill>
              </a:rPr>
              <a:t>jejuni</a:t>
            </a:r>
            <a:r>
              <a:rPr lang="en-US" i="1" dirty="0">
                <a:solidFill>
                  <a:schemeClr val="accent3">
                    <a:lumMod val="75000"/>
                  </a:schemeClr>
                </a:solidFill>
              </a:rPr>
              <a:t> ………………..</a:t>
            </a:r>
            <a:r>
              <a:rPr lang="en-US" dirty="0">
                <a:solidFill>
                  <a:schemeClr val="accent3">
                    <a:lumMod val="75000"/>
                  </a:schemeClr>
                </a:solidFill>
              </a:rPr>
              <a:t> hydrolyzes </a:t>
            </a:r>
            <a:r>
              <a:rPr lang="en-US" dirty="0" err="1">
                <a:solidFill>
                  <a:schemeClr val="accent3">
                    <a:lumMod val="75000"/>
                  </a:schemeClr>
                </a:solidFill>
              </a:rPr>
              <a:t>hippurate</a:t>
            </a:r>
            <a:r>
              <a:rPr lang="en-US" dirty="0">
                <a:solidFill>
                  <a:schemeClr val="accent3">
                    <a:lumMod val="75000"/>
                  </a:schemeClr>
                </a:solidFill>
              </a:rPr>
              <a:t>.</a:t>
            </a:r>
          </a:p>
          <a:p>
            <a:r>
              <a:rPr lang="en-US" i="1" dirty="0">
                <a:solidFill>
                  <a:schemeClr val="accent3">
                    <a:lumMod val="75000"/>
                  </a:schemeClr>
                </a:solidFill>
              </a:rPr>
              <a:t>C. coli ………………</a:t>
            </a:r>
            <a:r>
              <a:rPr lang="en-US" dirty="0">
                <a:solidFill>
                  <a:schemeClr val="accent3">
                    <a:lumMod val="75000"/>
                  </a:schemeClr>
                </a:solidFill>
              </a:rPr>
              <a:t> does not hydrolyze </a:t>
            </a:r>
            <a:r>
              <a:rPr lang="en-US" dirty="0" err="1">
                <a:solidFill>
                  <a:schemeClr val="accent3">
                    <a:lumMod val="75000"/>
                  </a:schemeClr>
                </a:solidFill>
              </a:rPr>
              <a:t>hippurate</a:t>
            </a:r>
            <a:r>
              <a:rPr lang="en-US" dirty="0">
                <a:solidFill>
                  <a:schemeClr val="accent3">
                    <a:lumMod val="75000"/>
                  </a:schemeClr>
                </a:solidFill>
              </a:rPr>
              <a:t>.</a:t>
            </a:r>
          </a:p>
        </p:txBody>
      </p:sp>
    </p:spTree>
    <p:extLst>
      <p:ext uri="{BB962C8B-B14F-4D97-AF65-F5344CB8AC3E}">
        <p14:creationId xmlns:p14="http://schemas.microsoft.com/office/powerpoint/2010/main" val="499401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332656"/>
            <a:ext cx="6840760" cy="1200329"/>
          </a:xfrm>
          <a:prstGeom prst="rect">
            <a:avLst/>
          </a:prstGeom>
        </p:spPr>
        <p:txBody>
          <a:bodyPr wrap="square">
            <a:spAutoFit/>
          </a:bodyPr>
          <a:lstStyle/>
          <a:p>
            <a:r>
              <a:rPr lang="en-US" b="1" i="1" dirty="0">
                <a:solidFill>
                  <a:schemeClr val="accent3">
                    <a:lumMod val="75000"/>
                  </a:schemeClr>
                </a:solidFill>
              </a:rPr>
              <a:t>Helicobacter pylori.</a:t>
            </a:r>
            <a:endParaRPr lang="en-US" dirty="0">
              <a:solidFill>
                <a:schemeClr val="accent3">
                  <a:lumMod val="75000"/>
                </a:schemeClr>
              </a:solidFill>
            </a:endParaRPr>
          </a:p>
          <a:p>
            <a:r>
              <a:rPr lang="en-US" b="1" dirty="0">
                <a:solidFill>
                  <a:schemeClr val="accent3">
                    <a:lumMod val="75000"/>
                  </a:schemeClr>
                </a:solidFill>
              </a:rPr>
              <a:t>General characteristics:</a:t>
            </a:r>
            <a:endParaRPr lang="en-US" dirty="0">
              <a:solidFill>
                <a:schemeClr val="accent3">
                  <a:lumMod val="75000"/>
                </a:schemeClr>
              </a:solidFill>
            </a:endParaRPr>
          </a:p>
          <a:p>
            <a:r>
              <a:rPr lang="en-US" dirty="0">
                <a:solidFill>
                  <a:schemeClr val="accent3">
                    <a:lumMod val="75000"/>
                  </a:schemeClr>
                </a:solidFill>
              </a:rPr>
              <a:t>. Spiral-shaped gram negative, </a:t>
            </a:r>
            <a:r>
              <a:rPr lang="en-US" dirty="0" err="1">
                <a:solidFill>
                  <a:schemeClr val="accent3">
                    <a:lumMod val="75000"/>
                  </a:schemeClr>
                </a:solidFill>
              </a:rPr>
              <a:t>microaerophilic,motile</a:t>
            </a:r>
            <a:r>
              <a:rPr lang="en-US" dirty="0">
                <a:solidFill>
                  <a:schemeClr val="accent3">
                    <a:lumMod val="75000"/>
                  </a:schemeClr>
                </a:solidFill>
              </a:rPr>
              <a:t> rods with polar flagella.</a:t>
            </a:r>
          </a:p>
        </p:txBody>
      </p:sp>
      <p:sp>
        <p:nvSpPr>
          <p:cNvPr id="3" name="مستطيل 2"/>
          <p:cNvSpPr/>
          <p:nvPr/>
        </p:nvSpPr>
        <p:spPr>
          <a:xfrm>
            <a:off x="1403648" y="1988840"/>
            <a:ext cx="7488832" cy="3416320"/>
          </a:xfrm>
          <a:prstGeom prst="rect">
            <a:avLst/>
          </a:prstGeom>
        </p:spPr>
        <p:txBody>
          <a:bodyPr wrap="square">
            <a:spAutoFit/>
          </a:bodyPr>
          <a:lstStyle/>
          <a:p>
            <a:r>
              <a:rPr lang="en-US" b="1" dirty="0">
                <a:solidFill>
                  <a:schemeClr val="accent3">
                    <a:lumMod val="75000"/>
                  </a:schemeClr>
                </a:solidFill>
              </a:rPr>
              <a:t>Pathogenesis and clinical features:</a:t>
            </a:r>
            <a:endParaRPr lang="en-US" dirty="0">
              <a:solidFill>
                <a:schemeClr val="accent3">
                  <a:lumMod val="75000"/>
                </a:schemeClr>
              </a:solidFill>
            </a:endParaRPr>
          </a:p>
          <a:p>
            <a:r>
              <a:rPr lang="en-US" dirty="0">
                <a:solidFill>
                  <a:schemeClr val="accent3">
                    <a:lumMod val="75000"/>
                  </a:schemeClr>
                </a:solidFill>
              </a:rPr>
              <a:t>Route of entry: Ingestion of contaminated food and drinks.</a:t>
            </a:r>
          </a:p>
          <a:p>
            <a:r>
              <a:rPr lang="en-US" dirty="0">
                <a:solidFill>
                  <a:schemeClr val="accent3">
                    <a:lumMod val="75000"/>
                  </a:schemeClr>
                </a:solidFill>
              </a:rPr>
              <a:t>Familial clustering of </a:t>
            </a:r>
            <a:r>
              <a:rPr lang="en-US" i="1" dirty="0">
                <a:solidFill>
                  <a:schemeClr val="accent3">
                    <a:lumMod val="75000"/>
                  </a:schemeClr>
                </a:solidFill>
              </a:rPr>
              <a:t>H. pylori</a:t>
            </a:r>
            <a:r>
              <a:rPr lang="en-US" dirty="0">
                <a:solidFill>
                  <a:schemeClr val="accent3">
                    <a:lumMod val="75000"/>
                  </a:schemeClr>
                </a:solidFill>
              </a:rPr>
              <a:t> infection occurs.</a:t>
            </a:r>
          </a:p>
          <a:p>
            <a:r>
              <a:rPr lang="en-US" dirty="0">
                <a:solidFill>
                  <a:schemeClr val="accent3">
                    <a:lumMod val="75000"/>
                  </a:schemeClr>
                </a:solidFill>
              </a:rPr>
              <a:t>. Type B chronic </a:t>
            </a:r>
            <a:r>
              <a:rPr lang="en-US" dirty="0" err="1">
                <a:solidFill>
                  <a:schemeClr val="accent3">
                    <a:lumMod val="75000"/>
                  </a:schemeClr>
                </a:solidFill>
              </a:rPr>
              <a:t>antral</a:t>
            </a:r>
            <a:r>
              <a:rPr lang="en-US" dirty="0">
                <a:solidFill>
                  <a:schemeClr val="accent3">
                    <a:lumMod val="75000"/>
                  </a:schemeClr>
                </a:solidFill>
              </a:rPr>
              <a:t> gastritis.</a:t>
            </a:r>
          </a:p>
          <a:p>
            <a:r>
              <a:rPr lang="en-US" dirty="0">
                <a:solidFill>
                  <a:schemeClr val="accent3">
                    <a:lumMod val="75000"/>
                  </a:schemeClr>
                </a:solidFill>
              </a:rPr>
              <a:t>. Peptic ulcer disease (gastric and duodenal ulcer).</a:t>
            </a:r>
          </a:p>
          <a:p>
            <a:r>
              <a:rPr lang="en-US" dirty="0">
                <a:solidFill>
                  <a:schemeClr val="accent3">
                    <a:lumMod val="75000"/>
                  </a:schemeClr>
                </a:solidFill>
              </a:rPr>
              <a:t>. Gastric carcinoma.</a:t>
            </a:r>
          </a:p>
          <a:p>
            <a:r>
              <a:rPr lang="en-US" dirty="0">
                <a:solidFill>
                  <a:schemeClr val="accent3">
                    <a:lumMod val="75000"/>
                  </a:schemeClr>
                </a:solidFill>
              </a:rPr>
              <a:t>. Gastric lymphoma.</a:t>
            </a:r>
          </a:p>
          <a:p>
            <a:r>
              <a:rPr lang="en-US" b="1" dirty="0">
                <a:solidFill>
                  <a:schemeClr val="accent3">
                    <a:lumMod val="75000"/>
                  </a:schemeClr>
                </a:solidFill>
              </a:rPr>
              <a:t>Lab. </a:t>
            </a:r>
            <a:r>
              <a:rPr lang="en-US" b="1" dirty="0" err="1">
                <a:solidFill>
                  <a:schemeClr val="accent3">
                    <a:lumMod val="75000"/>
                  </a:schemeClr>
                </a:solidFill>
              </a:rPr>
              <a:t>Diadnosis</a:t>
            </a:r>
            <a:r>
              <a:rPr lang="en-US" b="1" dirty="0">
                <a:solidFill>
                  <a:schemeClr val="accent3">
                    <a:lumMod val="75000"/>
                  </a:schemeClr>
                </a:solidFill>
              </a:rPr>
              <a:t>:</a:t>
            </a:r>
            <a:endParaRPr lang="en-US" dirty="0">
              <a:solidFill>
                <a:schemeClr val="accent3">
                  <a:lumMod val="75000"/>
                </a:schemeClr>
              </a:solidFill>
            </a:endParaRPr>
          </a:p>
          <a:p>
            <a:r>
              <a:rPr lang="en-US" dirty="0">
                <a:solidFill>
                  <a:schemeClr val="accent3">
                    <a:lumMod val="75000"/>
                  </a:schemeClr>
                </a:solidFill>
              </a:rPr>
              <a:t>Specimen: </a:t>
            </a:r>
            <a:r>
              <a:rPr lang="en-US" dirty="0" err="1">
                <a:solidFill>
                  <a:schemeClr val="accent3">
                    <a:lumMod val="75000"/>
                  </a:schemeClr>
                </a:solidFill>
              </a:rPr>
              <a:t>Gatric</a:t>
            </a:r>
            <a:r>
              <a:rPr lang="en-US" dirty="0">
                <a:solidFill>
                  <a:schemeClr val="accent3">
                    <a:lumMod val="75000"/>
                  </a:schemeClr>
                </a:solidFill>
              </a:rPr>
              <a:t> biopsy, serum.</a:t>
            </a:r>
          </a:p>
          <a:p>
            <a:r>
              <a:rPr lang="en-US" dirty="0">
                <a:solidFill>
                  <a:schemeClr val="accent3">
                    <a:lumMod val="75000"/>
                  </a:schemeClr>
                </a:solidFill>
              </a:rPr>
              <a:t>Smear: </a:t>
            </a:r>
            <a:r>
              <a:rPr lang="en-US" dirty="0" err="1">
                <a:solidFill>
                  <a:schemeClr val="accent3">
                    <a:lumMod val="75000"/>
                  </a:schemeClr>
                </a:solidFill>
              </a:rPr>
              <a:t>Giemsa</a:t>
            </a:r>
            <a:r>
              <a:rPr lang="en-US" dirty="0">
                <a:solidFill>
                  <a:schemeClr val="accent3">
                    <a:lumMod val="75000"/>
                  </a:schemeClr>
                </a:solidFill>
              </a:rPr>
              <a:t> or silver stain.</a:t>
            </a:r>
          </a:p>
          <a:p>
            <a:r>
              <a:rPr lang="en-US" dirty="0">
                <a:solidFill>
                  <a:schemeClr val="accent3">
                    <a:lumMod val="75000"/>
                  </a:schemeClr>
                </a:solidFill>
              </a:rPr>
              <a:t>Culture: </a:t>
            </a:r>
            <a:r>
              <a:rPr lang="en-US" dirty="0" err="1">
                <a:solidFill>
                  <a:schemeClr val="accent3">
                    <a:lumMod val="75000"/>
                  </a:schemeClr>
                </a:solidFill>
              </a:rPr>
              <a:t>Skirrow’s</a:t>
            </a:r>
            <a:r>
              <a:rPr lang="en-US" dirty="0">
                <a:solidFill>
                  <a:schemeClr val="accent3">
                    <a:lumMod val="75000"/>
                  </a:schemeClr>
                </a:solidFill>
              </a:rPr>
              <a:t> media.</a:t>
            </a:r>
          </a:p>
          <a:p>
            <a:r>
              <a:rPr lang="en-US" dirty="0" err="1">
                <a:solidFill>
                  <a:schemeClr val="accent3">
                    <a:lumMod val="75000"/>
                  </a:schemeClr>
                </a:solidFill>
              </a:rPr>
              <a:t>Tanslucent</a:t>
            </a:r>
            <a:r>
              <a:rPr lang="en-US" dirty="0">
                <a:solidFill>
                  <a:schemeClr val="accent3">
                    <a:lumMod val="75000"/>
                  </a:schemeClr>
                </a:solidFill>
              </a:rPr>
              <a:t> colonies after 7 days of incubation.</a:t>
            </a:r>
          </a:p>
        </p:txBody>
      </p:sp>
    </p:spTree>
    <p:extLst>
      <p:ext uri="{BB962C8B-B14F-4D97-AF65-F5344CB8AC3E}">
        <p14:creationId xmlns:p14="http://schemas.microsoft.com/office/powerpoint/2010/main" val="3849721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ÙØªÙØ¬Ø© Ø¨Ø­Ø« Ø§ÙØµÙØ± Ø¹Ù âªSkirrowâs media.â¬â"/>
          <p:cNvPicPr/>
          <p:nvPr/>
        </p:nvPicPr>
        <p:blipFill>
          <a:blip r:embed="rId2">
            <a:extLst>
              <a:ext uri="{28A0092B-C50C-407E-A947-70E740481C1C}">
                <a14:useLocalDpi xmlns:a14="http://schemas.microsoft.com/office/drawing/2010/main" val="0"/>
              </a:ext>
            </a:extLst>
          </a:blip>
          <a:srcRect/>
          <a:stretch>
            <a:fillRect/>
          </a:stretch>
        </p:blipFill>
        <p:spPr bwMode="auto">
          <a:xfrm>
            <a:off x="2771800" y="404664"/>
            <a:ext cx="4428490" cy="2419350"/>
          </a:xfrm>
          <a:prstGeom prst="rect">
            <a:avLst/>
          </a:prstGeom>
          <a:ln>
            <a:noFill/>
          </a:ln>
          <a:effectLst>
            <a:outerShdw blurRad="292100" dist="139700" dir="2700000" algn="tl" rotWithShape="0">
              <a:srgbClr val="333333">
                <a:alpha val="65000"/>
              </a:srgbClr>
            </a:outerShdw>
          </a:effectLst>
        </p:spPr>
      </p:pic>
      <p:sp>
        <p:nvSpPr>
          <p:cNvPr id="3" name="مستطيل 2"/>
          <p:cNvSpPr/>
          <p:nvPr/>
        </p:nvSpPr>
        <p:spPr>
          <a:xfrm>
            <a:off x="1259632" y="3290501"/>
            <a:ext cx="7200800" cy="2585323"/>
          </a:xfrm>
          <a:prstGeom prst="rect">
            <a:avLst/>
          </a:prstGeom>
        </p:spPr>
        <p:txBody>
          <a:bodyPr wrap="square">
            <a:spAutoFit/>
          </a:bodyPr>
          <a:lstStyle/>
          <a:p>
            <a:r>
              <a:rPr lang="en-US" b="1" dirty="0">
                <a:solidFill>
                  <a:schemeClr val="accent3">
                    <a:lumMod val="75000"/>
                  </a:schemeClr>
                </a:solidFill>
              </a:rPr>
              <a:t>Biochemical reaction:</a:t>
            </a:r>
            <a:endParaRPr lang="en-US" dirty="0">
              <a:solidFill>
                <a:schemeClr val="accent3">
                  <a:lumMod val="75000"/>
                </a:schemeClr>
              </a:solidFill>
            </a:endParaRPr>
          </a:p>
          <a:p>
            <a:r>
              <a:rPr lang="en-US" dirty="0">
                <a:solidFill>
                  <a:schemeClr val="accent3">
                    <a:lumMod val="75000"/>
                  </a:schemeClr>
                </a:solidFill>
              </a:rPr>
              <a:t>. Catalase positive.</a:t>
            </a:r>
          </a:p>
          <a:p>
            <a:r>
              <a:rPr lang="en-US" dirty="0">
                <a:solidFill>
                  <a:schemeClr val="accent3">
                    <a:lumMod val="75000"/>
                  </a:schemeClr>
                </a:solidFill>
              </a:rPr>
              <a:t>. Oxidase positive.</a:t>
            </a:r>
          </a:p>
          <a:p>
            <a:r>
              <a:rPr lang="en-US" dirty="0">
                <a:solidFill>
                  <a:schemeClr val="accent3">
                    <a:lumMod val="75000"/>
                  </a:schemeClr>
                </a:solidFill>
              </a:rPr>
              <a:t>. Urease positive.</a:t>
            </a:r>
          </a:p>
          <a:p>
            <a:r>
              <a:rPr lang="en-US" b="1" dirty="0">
                <a:solidFill>
                  <a:schemeClr val="accent3">
                    <a:lumMod val="75000"/>
                  </a:schemeClr>
                </a:solidFill>
              </a:rPr>
              <a:t> </a:t>
            </a:r>
            <a:endParaRPr lang="en-US" dirty="0">
              <a:solidFill>
                <a:schemeClr val="accent3">
                  <a:lumMod val="75000"/>
                </a:schemeClr>
              </a:solidFill>
            </a:endParaRPr>
          </a:p>
          <a:p>
            <a:r>
              <a:rPr lang="en-US" b="1" dirty="0">
                <a:solidFill>
                  <a:schemeClr val="accent3">
                    <a:lumMod val="75000"/>
                  </a:schemeClr>
                </a:solidFill>
              </a:rPr>
              <a:t>Serology:</a:t>
            </a:r>
            <a:endParaRPr lang="en-US" dirty="0">
              <a:solidFill>
                <a:schemeClr val="accent3">
                  <a:lumMod val="75000"/>
                </a:schemeClr>
              </a:solidFill>
            </a:endParaRPr>
          </a:p>
          <a:p>
            <a:r>
              <a:rPr lang="en-US" dirty="0">
                <a:solidFill>
                  <a:schemeClr val="accent3">
                    <a:lumMod val="75000"/>
                  </a:schemeClr>
                </a:solidFill>
              </a:rPr>
              <a:t>. Detection of antibodies in the serum specific for </a:t>
            </a:r>
            <a:r>
              <a:rPr lang="en-US" i="1" dirty="0">
                <a:solidFill>
                  <a:schemeClr val="accent3">
                    <a:lumMod val="75000"/>
                  </a:schemeClr>
                </a:solidFill>
              </a:rPr>
              <a:t>H. pylori.</a:t>
            </a:r>
            <a:endParaRPr lang="en-US" dirty="0">
              <a:solidFill>
                <a:schemeClr val="accent3">
                  <a:lumMod val="75000"/>
                </a:schemeClr>
              </a:solidFill>
            </a:endParaRPr>
          </a:p>
          <a:p>
            <a:r>
              <a:rPr lang="en-US" dirty="0">
                <a:solidFill>
                  <a:schemeClr val="accent3">
                    <a:lumMod val="75000"/>
                  </a:schemeClr>
                </a:solidFill>
              </a:rPr>
              <a:t>. Detection of </a:t>
            </a:r>
            <a:r>
              <a:rPr lang="en-US" i="1" dirty="0">
                <a:solidFill>
                  <a:schemeClr val="accent3">
                    <a:lumMod val="75000"/>
                  </a:schemeClr>
                </a:solidFill>
              </a:rPr>
              <a:t>H. pylori</a:t>
            </a:r>
            <a:r>
              <a:rPr lang="en-US" dirty="0">
                <a:solidFill>
                  <a:schemeClr val="accent3">
                    <a:lumMod val="75000"/>
                  </a:schemeClr>
                </a:solidFill>
              </a:rPr>
              <a:t> antigen in stool specimen.</a:t>
            </a:r>
          </a:p>
          <a:p>
            <a:r>
              <a:rPr lang="en-US" b="1" dirty="0">
                <a:solidFill>
                  <a:schemeClr val="accent3">
                    <a:lumMod val="75000"/>
                  </a:schemeClr>
                </a:solidFill>
              </a:rPr>
              <a:t> </a:t>
            </a:r>
            <a:endParaRPr lang="en-US" dirty="0">
              <a:solidFill>
                <a:schemeClr val="accent3">
                  <a:lumMod val="75000"/>
                </a:schemeClr>
              </a:solidFill>
            </a:endParaRPr>
          </a:p>
        </p:txBody>
      </p:sp>
    </p:spTree>
    <p:extLst>
      <p:ext uri="{BB962C8B-B14F-4D97-AF65-F5344CB8AC3E}">
        <p14:creationId xmlns:p14="http://schemas.microsoft.com/office/powerpoint/2010/main" val="1621778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332656"/>
            <a:ext cx="7272808" cy="2031325"/>
          </a:xfrm>
          <a:prstGeom prst="rect">
            <a:avLst/>
          </a:prstGeom>
        </p:spPr>
        <p:txBody>
          <a:bodyPr wrap="square">
            <a:spAutoFit/>
          </a:bodyPr>
          <a:lstStyle/>
          <a:p>
            <a:pPr algn="just"/>
            <a:r>
              <a:rPr lang="en-US" b="1" dirty="0">
                <a:solidFill>
                  <a:schemeClr val="accent3">
                    <a:lumMod val="75000"/>
                  </a:schemeClr>
                </a:solidFill>
              </a:rPr>
              <a:t>Special tests:</a:t>
            </a:r>
            <a:endParaRPr lang="en-US" dirty="0">
              <a:solidFill>
                <a:schemeClr val="accent3">
                  <a:lumMod val="75000"/>
                </a:schemeClr>
              </a:solidFill>
            </a:endParaRPr>
          </a:p>
          <a:p>
            <a:pPr algn="just"/>
            <a:r>
              <a:rPr lang="en-US" b="1" dirty="0">
                <a:solidFill>
                  <a:schemeClr val="accent3">
                    <a:lumMod val="75000"/>
                  </a:schemeClr>
                </a:solidFill>
              </a:rPr>
              <a:t>. Urea breath test.</a:t>
            </a:r>
            <a:endParaRPr lang="en-US" dirty="0">
              <a:solidFill>
                <a:schemeClr val="accent3">
                  <a:lumMod val="75000"/>
                </a:schemeClr>
              </a:solidFill>
            </a:endParaRPr>
          </a:p>
          <a:p>
            <a:pPr algn="just"/>
            <a:r>
              <a:rPr lang="en-US" dirty="0">
                <a:solidFill>
                  <a:schemeClr val="accent3">
                    <a:lumMod val="75000"/>
                  </a:schemeClr>
                </a:solidFill>
              </a:rPr>
              <a:t>The urea breath test (UBT) is a test for diagnosing the presence of </a:t>
            </a:r>
            <a:r>
              <a:rPr lang="en-US" dirty="0" err="1">
                <a:solidFill>
                  <a:schemeClr val="accent3">
                    <a:lumMod val="75000"/>
                  </a:schemeClr>
                </a:solidFill>
              </a:rPr>
              <a:t>abacterium</a:t>
            </a:r>
            <a:r>
              <a:rPr lang="en-US" dirty="0">
                <a:solidFill>
                  <a:schemeClr val="accent3">
                    <a:lumMod val="75000"/>
                  </a:schemeClr>
                </a:solidFill>
              </a:rPr>
              <a:t>, </a:t>
            </a:r>
            <a:r>
              <a:rPr lang="en-US" i="1" u="sng" dirty="0">
                <a:solidFill>
                  <a:schemeClr val="accent3">
                    <a:lumMod val="75000"/>
                  </a:schemeClr>
                </a:solidFill>
                <a:hlinkClick r:id="rId2"/>
              </a:rPr>
              <a:t>Helicobacter pylori</a:t>
            </a:r>
            <a:r>
              <a:rPr lang="en-US" dirty="0">
                <a:solidFill>
                  <a:srgbClr val="FF0000"/>
                </a:solidFill>
              </a:rPr>
              <a:t> (</a:t>
            </a:r>
            <a:r>
              <a:rPr lang="en-US" b="1" i="1" dirty="0">
                <a:solidFill>
                  <a:schemeClr val="accent3">
                    <a:lumMod val="75000"/>
                  </a:schemeClr>
                </a:solidFill>
              </a:rPr>
              <a:t>H. pylori</a:t>
            </a:r>
            <a:r>
              <a:rPr lang="en-US" dirty="0">
                <a:solidFill>
                  <a:schemeClr val="accent3">
                    <a:lumMod val="75000"/>
                  </a:schemeClr>
                </a:solidFill>
              </a:rPr>
              <a:t>) infection in the stomach. </a:t>
            </a:r>
            <a:r>
              <a:rPr lang="en-US" i="1" dirty="0">
                <a:solidFill>
                  <a:schemeClr val="accent3">
                    <a:lumMod val="75000"/>
                  </a:schemeClr>
                </a:solidFill>
              </a:rPr>
              <a:t>H. pylori</a:t>
            </a:r>
            <a:r>
              <a:rPr lang="en-US" dirty="0">
                <a:solidFill>
                  <a:schemeClr val="accent3">
                    <a:lumMod val="75000"/>
                  </a:schemeClr>
                </a:solidFill>
              </a:rPr>
              <a:t> causes inflammation, ulcers, and atrophy of the stomach. The test also may be used to demonstrate that </a:t>
            </a:r>
            <a:r>
              <a:rPr lang="en-US" i="1" dirty="0">
                <a:solidFill>
                  <a:schemeClr val="accent3">
                    <a:lumMod val="75000"/>
                  </a:schemeClr>
                </a:solidFill>
              </a:rPr>
              <a:t>H. pylori</a:t>
            </a:r>
            <a:r>
              <a:rPr lang="en-US" dirty="0">
                <a:solidFill>
                  <a:schemeClr val="accent3">
                    <a:lumMod val="75000"/>
                  </a:schemeClr>
                </a:solidFill>
              </a:rPr>
              <a:t> has been eliminated by treatment with antibiotics.</a:t>
            </a:r>
          </a:p>
        </p:txBody>
      </p:sp>
      <p:pic>
        <p:nvPicPr>
          <p:cNvPr id="3" name="صورة 2" descr="ØµÙØ±Ø© Ø°Ø§Øª ØµÙØ©"/>
          <p:cNvPicPr/>
          <p:nvPr/>
        </p:nvPicPr>
        <p:blipFill>
          <a:blip r:embed="rId3">
            <a:extLst>
              <a:ext uri="{28A0092B-C50C-407E-A947-70E740481C1C}">
                <a14:useLocalDpi xmlns:a14="http://schemas.microsoft.com/office/drawing/2010/main" val="0"/>
              </a:ext>
            </a:extLst>
          </a:blip>
          <a:srcRect/>
          <a:stretch>
            <a:fillRect/>
          </a:stretch>
        </p:blipFill>
        <p:spPr bwMode="auto">
          <a:xfrm>
            <a:off x="2915816" y="2754965"/>
            <a:ext cx="3457575" cy="2514600"/>
          </a:xfrm>
          <a:prstGeom prst="rect">
            <a:avLst/>
          </a:prstGeom>
          <a:ln>
            <a:noFill/>
          </a:ln>
          <a:effectLst>
            <a:outerShdw blurRad="292100" dist="139700" dir="2700000" algn="tl" rotWithShape="0">
              <a:srgbClr val="333333">
                <a:alpha val="65000"/>
              </a:srgbClr>
            </a:outerShdw>
          </a:effectLst>
        </p:spPr>
      </p:pic>
      <p:sp>
        <p:nvSpPr>
          <p:cNvPr id="4" name="مستطيل 3"/>
          <p:cNvSpPr/>
          <p:nvPr/>
        </p:nvSpPr>
        <p:spPr>
          <a:xfrm>
            <a:off x="3655197" y="5661248"/>
            <a:ext cx="1978811" cy="369332"/>
          </a:xfrm>
          <a:prstGeom prst="rect">
            <a:avLst/>
          </a:prstGeom>
        </p:spPr>
        <p:txBody>
          <a:bodyPr wrap="none">
            <a:spAutoFit/>
          </a:bodyPr>
          <a:lstStyle/>
          <a:p>
            <a:r>
              <a:rPr lang="en-US" b="1" dirty="0">
                <a:solidFill>
                  <a:schemeClr val="accent3">
                    <a:lumMod val="75000"/>
                  </a:schemeClr>
                </a:solidFill>
              </a:rPr>
              <a:t>urea breath test.</a:t>
            </a:r>
            <a:endParaRPr lang="en-US" dirty="0">
              <a:solidFill>
                <a:schemeClr val="accent3">
                  <a:lumMod val="75000"/>
                </a:schemeClr>
              </a:solidFill>
            </a:endParaRPr>
          </a:p>
        </p:txBody>
      </p:sp>
    </p:spTree>
    <p:extLst>
      <p:ext uri="{BB962C8B-B14F-4D97-AF65-F5344CB8AC3E}">
        <p14:creationId xmlns:p14="http://schemas.microsoft.com/office/powerpoint/2010/main" val="668272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75656" y="382013"/>
            <a:ext cx="7344816" cy="2031325"/>
          </a:xfrm>
          <a:prstGeom prst="rect">
            <a:avLst/>
          </a:prstGeom>
        </p:spPr>
        <p:txBody>
          <a:bodyPr wrap="square">
            <a:spAutoFit/>
          </a:bodyPr>
          <a:lstStyle/>
          <a:p>
            <a:r>
              <a:rPr lang="en-US" b="1" dirty="0">
                <a:solidFill>
                  <a:schemeClr val="accent3">
                    <a:lumMod val="75000"/>
                  </a:schemeClr>
                </a:solidFill>
              </a:rPr>
              <a:t>GENUS: LEGIONELLA.</a:t>
            </a:r>
            <a:endParaRPr lang="en-US" dirty="0">
              <a:solidFill>
                <a:schemeClr val="accent3">
                  <a:lumMod val="75000"/>
                </a:schemeClr>
              </a:solidFill>
            </a:endParaRPr>
          </a:p>
          <a:p>
            <a:r>
              <a:rPr lang="en-US" b="1" i="1" dirty="0">
                <a:solidFill>
                  <a:schemeClr val="accent3">
                    <a:lumMod val="75000"/>
                  </a:schemeClr>
                </a:solidFill>
              </a:rPr>
              <a:t> </a:t>
            </a:r>
            <a:endParaRPr lang="en-US" dirty="0">
              <a:solidFill>
                <a:schemeClr val="accent3">
                  <a:lumMod val="75000"/>
                </a:schemeClr>
              </a:solidFill>
            </a:endParaRPr>
          </a:p>
          <a:p>
            <a:r>
              <a:rPr lang="en-US" b="1" i="1" dirty="0">
                <a:solidFill>
                  <a:schemeClr val="accent3">
                    <a:lumMod val="75000"/>
                  </a:schemeClr>
                </a:solidFill>
              </a:rPr>
              <a:t> </a:t>
            </a:r>
            <a:endParaRPr lang="en-US" dirty="0">
              <a:solidFill>
                <a:schemeClr val="accent3">
                  <a:lumMod val="75000"/>
                </a:schemeClr>
              </a:solidFill>
            </a:endParaRPr>
          </a:p>
          <a:p>
            <a:r>
              <a:rPr lang="en-US" b="1" i="1" dirty="0">
                <a:solidFill>
                  <a:schemeClr val="accent3">
                    <a:lumMod val="75000"/>
                  </a:schemeClr>
                </a:solidFill>
              </a:rPr>
              <a:t>L. </a:t>
            </a:r>
            <a:r>
              <a:rPr lang="en-US" b="1" i="1" dirty="0" err="1">
                <a:solidFill>
                  <a:schemeClr val="accent3">
                    <a:lumMod val="75000"/>
                  </a:schemeClr>
                </a:solidFill>
              </a:rPr>
              <a:t>pneumophila</a:t>
            </a:r>
            <a:r>
              <a:rPr lang="en-US" b="1" i="1" dirty="0">
                <a:solidFill>
                  <a:schemeClr val="accent3">
                    <a:lumMod val="75000"/>
                  </a:schemeClr>
                </a:solidFill>
              </a:rPr>
              <a:t>.</a:t>
            </a:r>
            <a:endParaRPr lang="en-US" dirty="0">
              <a:solidFill>
                <a:schemeClr val="accent3">
                  <a:lumMod val="75000"/>
                </a:schemeClr>
              </a:solidFill>
            </a:endParaRPr>
          </a:p>
          <a:p>
            <a:r>
              <a:rPr lang="en-US" b="1" dirty="0">
                <a:solidFill>
                  <a:schemeClr val="accent3">
                    <a:lumMod val="75000"/>
                  </a:schemeClr>
                </a:solidFill>
              </a:rPr>
              <a:t>General characteristics:</a:t>
            </a:r>
            <a:endParaRPr lang="en-US" dirty="0">
              <a:solidFill>
                <a:schemeClr val="accent3">
                  <a:lumMod val="75000"/>
                </a:schemeClr>
              </a:solidFill>
            </a:endParaRPr>
          </a:p>
          <a:p>
            <a:r>
              <a:rPr lang="en-US" dirty="0">
                <a:solidFill>
                  <a:schemeClr val="accent3">
                    <a:lumMod val="75000"/>
                  </a:schemeClr>
                </a:solidFill>
              </a:rPr>
              <a:t>Fastidious, aerobic, gram negative intracellular rods ,Ubiquitous in warm moist environment.</a:t>
            </a:r>
          </a:p>
        </p:txBody>
      </p:sp>
      <p:pic>
        <p:nvPicPr>
          <p:cNvPr id="3" name="صورة 2" descr="ØµÙØ±Ø© Ø°Ø§Øª ØµÙØ©"/>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63427" y="2924944"/>
            <a:ext cx="2275205" cy="151193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020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332657"/>
            <a:ext cx="7416824" cy="3139321"/>
          </a:xfrm>
          <a:prstGeom prst="rect">
            <a:avLst/>
          </a:prstGeom>
        </p:spPr>
        <p:txBody>
          <a:bodyPr wrap="square">
            <a:spAutoFit/>
          </a:bodyPr>
          <a:lstStyle/>
          <a:p>
            <a:r>
              <a:rPr lang="en-US" b="1" dirty="0">
                <a:solidFill>
                  <a:schemeClr val="accent3">
                    <a:lumMod val="75000"/>
                  </a:schemeClr>
                </a:solidFill>
              </a:rPr>
              <a:t>Pathogenesis and clinical features:</a:t>
            </a:r>
            <a:endParaRPr lang="en-US" dirty="0">
              <a:solidFill>
                <a:schemeClr val="accent3">
                  <a:lumMod val="75000"/>
                </a:schemeClr>
              </a:solidFill>
            </a:endParaRPr>
          </a:p>
          <a:p>
            <a:r>
              <a:rPr lang="en-US" dirty="0">
                <a:solidFill>
                  <a:schemeClr val="accent3">
                    <a:lumMod val="75000"/>
                  </a:schemeClr>
                </a:solidFill>
              </a:rPr>
              <a:t>Route of transmission: Inhalation of aerosols generated from contaminated cooling towers, heat exchange apparatus, shower water, tap water, and potable water following chlorination.</a:t>
            </a:r>
          </a:p>
          <a:p>
            <a:r>
              <a:rPr lang="en-US" dirty="0">
                <a:solidFill>
                  <a:schemeClr val="accent3">
                    <a:lumMod val="75000"/>
                  </a:schemeClr>
                </a:solidFill>
              </a:rPr>
              <a:t> </a:t>
            </a:r>
          </a:p>
          <a:p>
            <a:r>
              <a:rPr lang="en-US" dirty="0" smtClean="0">
                <a:solidFill>
                  <a:schemeClr val="accent3">
                    <a:lumMod val="75000"/>
                  </a:schemeClr>
                </a:solidFill>
              </a:rPr>
              <a:t>1</a:t>
            </a:r>
            <a:r>
              <a:rPr lang="en-US" dirty="0">
                <a:solidFill>
                  <a:schemeClr val="accent3">
                    <a:lumMod val="75000"/>
                  </a:schemeClr>
                </a:solidFill>
              </a:rPr>
              <a:t>. Legionnaires disease: Pneumonic presentation with high fever, chills, dry cough, hypoxia, diarrhea, and altered mentation.</a:t>
            </a:r>
          </a:p>
          <a:p>
            <a:r>
              <a:rPr lang="en-US" dirty="0">
                <a:solidFill>
                  <a:schemeClr val="accent3">
                    <a:lumMod val="75000"/>
                  </a:schemeClr>
                </a:solidFill>
              </a:rPr>
              <a:t> </a:t>
            </a:r>
          </a:p>
          <a:p>
            <a:r>
              <a:rPr lang="en-US" dirty="0">
                <a:solidFill>
                  <a:schemeClr val="accent3">
                    <a:lumMod val="75000"/>
                  </a:schemeClr>
                </a:solidFill>
              </a:rPr>
              <a:t>2. </a:t>
            </a:r>
            <a:r>
              <a:rPr lang="en-US" dirty="0" err="1">
                <a:solidFill>
                  <a:schemeClr val="accent3">
                    <a:lumMod val="75000"/>
                  </a:schemeClr>
                </a:solidFill>
              </a:rPr>
              <a:t>Pontial</a:t>
            </a:r>
            <a:r>
              <a:rPr lang="en-US" dirty="0">
                <a:solidFill>
                  <a:schemeClr val="accent3">
                    <a:lumMod val="75000"/>
                  </a:schemeClr>
                </a:solidFill>
              </a:rPr>
              <a:t> fever: Fever, chills, malaise, headache, malaise, altered mentation.</a:t>
            </a:r>
          </a:p>
          <a:p>
            <a:r>
              <a:rPr lang="en-US" b="1" dirty="0">
                <a:solidFill>
                  <a:schemeClr val="accent3">
                    <a:lumMod val="75000"/>
                  </a:schemeClr>
                </a:solidFill>
              </a:rPr>
              <a:t> </a:t>
            </a:r>
            <a:endParaRPr lang="en-US" dirty="0">
              <a:solidFill>
                <a:schemeClr val="accent3">
                  <a:lumMod val="75000"/>
                </a:schemeClr>
              </a:solidFill>
            </a:endParaRPr>
          </a:p>
          <a:p>
            <a:r>
              <a:rPr lang="en-US" b="1" dirty="0"/>
              <a:t> </a:t>
            </a:r>
            <a:endParaRPr lang="en-US" dirty="0"/>
          </a:p>
        </p:txBody>
      </p:sp>
      <p:pic>
        <p:nvPicPr>
          <p:cNvPr id="3" name="صورة 2" descr="ØµÙØ±Ø© Ø°Ø§Øª ØµÙØ©"/>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72746" y="3356992"/>
            <a:ext cx="3059430" cy="2412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68953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403648" y="404664"/>
            <a:ext cx="7128792" cy="1477328"/>
          </a:xfrm>
          <a:prstGeom prst="rect">
            <a:avLst/>
          </a:prstGeom>
        </p:spPr>
        <p:txBody>
          <a:bodyPr wrap="square">
            <a:spAutoFit/>
          </a:bodyPr>
          <a:lstStyle/>
          <a:p>
            <a:r>
              <a:rPr lang="en-US" b="1" dirty="0">
                <a:solidFill>
                  <a:schemeClr val="accent3">
                    <a:lumMod val="75000"/>
                  </a:schemeClr>
                </a:solidFill>
              </a:rPr>
              <a:t>Laboratory diagnosis:</a:t>
            </a:r>
            <a:endParaRPr lang="en-US" dirty="0">
              <a:solidFill>
                <a:schemeClr val="accent3">
                  <a:lumMod val="75000"/>
                </a:schemeClr>
              </a:solidFill>
            </a:endParaRPr>
          </a:p>
          <a:p>
            <a:r>
              <a:rPr lang="en-US" dirty="0">
                <a:solidFill>
                  <a:schemeClr val="accent3">
                    <a:lumMod val="75000"/>
                  </a:schemeClr>
                </a:solidFill>
              </a:rPr>
              <a:t>Specimen: Bronchial washing, Lung biopsy, Blood.</a:t>
            </a:r>
          </a:p>
          <a:p>
            <a:r>
              <a:rPr lang="en-US" dirty="0">
                <a:solidFill>
                  <a:schemeClr val="accent3">
                    <a:lumMod val="75000"/>
                  </a:schemeClr>
                </a:solidFill>
              </a:rPr>
              <a:t>Smears: DFA (direct </a:t>
            </a:r>
            <a:r>
              <a:rPr lang="en-US" dirty="0" err="1">
                <a:solidFill>
                  <a:schemeClr val="accent3">
                    <a:lumMod val="75000"/>
                  </a:schemeClr>
                </a:solidFill>
              </a:rPr>
              <a:t>flourescent</a:t>
            </a:r>
            <a:r>
              <a:rPr lang="en-US" dirty="0">
                <a:solidFill>
                  <a:schemeClr val="accent3">
                    <a:lumMod val="75000"/>
                  </a:schemeClr>
                </a:solidFill>
              </a:rPr>
              <a:t> antibody) staining silver staining.</a:t>
            </a:r>
          </a:p>
          <a:p>
            <a:r>
              <a:rPr lang="en-US" dirty="0" err="1">
                <a:solidFill>
                  <a:schemeClr val="accent3">
                    <a:lumMod val="75000"/>
                  </a:schemeClr>
                </a:solidFill>
              </a:rPr>
              <a:t>Cuture</a:t>
            </a:r>
            <a:r>
              <a:rPr lang="en-US" dirty="0">
                <a:solidFill>
                  <a:schemeClr val="accent3">
                    <a:lumMod val="75000"/>
                  </a:schemeClr>
                </a:solidFill>
              </a:rPr>
              <a:t>: Grow in BCYE (buffered charcoal-yeast extract) agar media.</a:t>
            </a:r>
          </a:p>
          <a:p>
            <a:r>
              <a:rPr lang="en-US" b="1" dirty="0">
                <a:solidFill>
                  <a:schemeClr val="accent3">
                    <a:lumMod val="75000"/>
                  </a:schemeClr>
                </a:solidFill>
              </a:rPr>
              <a:t> </a:t>
            </a:r>
            <a:endParaRPr lang="en-US" dirty="0">
              <a:solidFill>
                <a:schemeClr val="accent3">
                  <a:lumMod val="75000"/>
                </a:schemeClr>
              </a:solidFill>
            </a:endParaRPr>
          </a:p>
        </p:txBody>
      </p:sp>
      <p:pic>
        <p:nvPicPr>
          <p:cNvPr id="4" name="صورة 3" descr="C:\Users\pc\Documents\images (2).jpg"/>
          <p:cNvPicPr/>
          <p:nvPr/>
        </p:nvPicPr>
        <p:blipFill>
          <a:blip r:embed="rId2">
            <a:extLst>
              <a:ext uri="{28A0092B-C50C-407E-A947-70E740481C1C}">
                <a14:useLocalDpi xmlns:a14="http://schemas.microsoft.com/office/drawing/2010/main" val="0"/>
              </a:ext>
            </a:extLst>
          </a:blip>
          <a:srcRect/>
          <a:stretch>
            <a:fillRect/>
          </a:stretch>
        </p:blipFill>
        <p:spPr bwMode="auto">
          <a:xfrm>
            <a:off x="2051720" y="2420888"/>
            <a:ext cx="5112568" cy="24479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747265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547664" y="476672"/>
            <a:ext cx="6624736" cy="923330"/>
          </a:xfrm>
          <a:prstGeom prst="rect">
            <a:avLst/>
          </a:prstGeom>
        </p:spPr>
        <p:txBody>
          <a:bodyPr wrap="square">
            <a:spAutoFit/>
          </a:bodyPr>
          <a:lstStyle/>
          <a:p>
            <a:r>
              <a:rPr lang="en-US" b="1" dirty="0">
                <a:solidFill>
                  <a:schemeClr val="accent3">
                    <a:lumMod val="75000"/>
                  </a:schemeClr>
                </a:solidFill>
              </a:rPr>
              <a:t>Biochemical tests:</a:t>
            </a:r>
            <a:endParaRPr lang="en-US" dirty="0">
              <a:solidFill>
                <a:schemeClr val="accent3">
                  <a:lumMod val="75000"/>
                </a:schemeClr>
              </a:solidFill>
            </a:endParaRPr>
          </a:p>
          <a:p>
            <a:r>
              <a:rPr lang="en-US" dirty="0">
                <a:solidFill>
                  <a:schemeClr val="accent3">
                    <a:lumMod val="75000"/>
                  </a:schemeClr>
                </a:solidFill>
              </a:rPr>
              <a:t>Catalase positive ,Oxidase positive ,</a:t>
            </a:r>
            <a:r>
              <a:rPr lang="en-US" dirty="0" err="1">
                <a:solidFill>
                  <a:schemeClr val="accent3">
                    <a:lumMod val="75000"/>
                  </a:schemeClr>
                </a:solidFill>
              </a:rPr>
              <a:t>Hydrolyse</a:t>
            </a:r>
            <a:r>
              <a:rPr lang="en-US" dirty="0">
                <a:solidFill>
                  <a:schemeClr val="accent3">
                    <a:lumMod val="75000"/>
                  </a:schemeClr>
                </a:solidFill>
              </a:rPr>
              <a:t> </a:t>
            </a:r>
            <a:r>
              <a:rPr lang="en-US" dirty="0" err="1">
                <a:solidFill>
                  <a:schemeClr val="accent3">
                    <a:lumMod val="75000"/>
                  </a:schemeClr>
                </a:solidFill>
              </a:rPr>
              <a:t>hippurate</a:t>
            </a:r>
            <a:r>
              <a:rPr lang="en-US" dirty="0">
                <a:solidFill>
                  <a:schemeClr val="accent3">
                    <a:lumMod val="75000"/>
                  </a:schemeClr>
                </a:solidFill>
              </a:rPr>
              <a:t>.</a:t>
            </a:r>
          </a:p>
          <a:p>
            <a:r>
              <a:rPr lang="en-US" b="1" dirty="0">
                <a:solidFill>
                  <a:schemeClr val="accent3">
                    <a:lumMod val="75000"/>
                  </a:schemeClr>
                </a:solidFill>
              </a:rPr>
              <a:t> </a:t>
            </a:r>
            <a:endParaRPr lang="en-US" dirty="0">
              <a:solidFill>
                <a:schemeClr val="accent3">
                  <a:lumMod val="75000"/>
                </a:schemeClr>
              </a:solidFill>
            </a:endParaRPr>
          </a:p>
        </p:txBody>
      </p:sp>
      <p:pic>
        <p:nvPicPr>
          <p:cNvPr id="4" name="صورة 3" descr="http://microbiologynotes.com/wp-content/uploads/2016/03/Hippurate-hydrolysis-test1.jpg"/>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484784"/>
            <a:ext cx="5616624" cy="3078009"/>
          </a:xfrm>
          <a:prstGeom prst="rect">
            <a:avLst/>
          </a:prstGeom>
          <a:ln>
            <a:noFill/>
          </a:ln>
          <a:effectLst>
            <a:outerShdw blurRad="292100" dist="139700" dir="2700000" algn="tl" rotWithShape="0">
              <a:srgbClr val="333333">
                <a:alpha val="65000"/>
              </a:srgbClr>
            </a:outerShdw>
          </a:effectLst>
        </p:spPr>
      </p:pic>
      <p:sp>
        <p:nvSpPr>
          <p:cNvPr id="5" name="مستطيل 4"/>
          <p:cNvSpPr/>
          <p:nvPr/>
        </p:nvSpPr>
        <p:spPr>
          <a:xfrm>
            <a:off x="1547664" y="5085184"/>
            <a:ext cx="6768752" cy="923330"/>
          </a:xfrm>
          <a:prstGeom prst="rect">
            <a:avLst/>
          </a:prstGeom>
        </p:spPr>
        <p:txBody>
          <a:bodyPr wrap="square">
            <a:spAutoFit/>
          </a:bodyPr>
          <a:lstStyle/>
          <a:p>
            <a:r>
              <a:rPr lang="en-US" b="1" dirty="0">
                <a:solidFill>
                  <a:schemeClr val="accent3">
                    <a:lumMod val="75000"/>
                  </a:schemeClr>
                </a:solidFill>
              </a:rPr>
              <a:t>Serologic testing</a:t>
            </a:r>
            <a:r>
              <a:rPr lang="en-US" dirty="0">
                <a:solidFill>
                  <a:schemeClr val="accent3">
                    <a:lumMod val="75000"/>
                  </a:schemeClr>
                </a:solidFill>
              </a:rPr>
              <a:t>: Useful in the diagnosis of retrospective outbreaks of legionella infection.</a:t>
            </a:r>
          </a:p>
          <a:p>
            <a:r>
              <a:rPr lang="en-US" dirty="0">
                <a:solidFill>
                  <a:schemeClr val="accent3">
                    <a:lumMod val="75000"/>
                  </a:schemeClr>
                </a:solidFill>
              </a:rPr>
              <a:t> </a:t>
            </a:r>
          </a:p>
        </p:txBody>
      </p:sp>
    </p:spTree>
    <p:extLst>
      <p:ext uri="{BB962C8B-B14F-4D97-AF65-F5344CB8AC3E}">
        <p14:creationId xmlns:p14="http://schemas.microsoft.com/office/powerpoint/2010/main" val="2529251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852215"/>
            <a:ext cx="7956884" cy="510276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9714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043608" y="886163"/>
            <a:ext cx="214257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GENUS: VIBRIOS.</a:t>
            </a:r>
            <a:endParaRPr kumimoji="0" lang="en-US"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صورة 4" descr="C:\Users\pc\Documents\تنزيل (29).jpg"/>
          <p:cNvPicPr/>
          <p:nvPr/>
        </p:nvPicPr>
        <p:blipFill>
          <a:blip r:embed="rId2">
            <a:extLst>
              <a:ext uri="{28A0092B-C50C-407E-A947-70E740481C1C}">
                <a14:useLocalDpi xmlns:a14="http://schemas.microsoft.com/office/drawing/2010/main" val="0"/>
              </a:ext>
            </a:extLst>
          </a:blip>
          <a:srcRect/>
          <a:stretch>
            <a:fillRect/>
          </a:stretch>
        </p:blipFill>
        <p:spPr bwMode="auto">
          <a:xfrm>
            <a:off x="2210083" y="2204864"/>
            <a:ext cx="4104456" cy="2088232"/>
          </a:xfrm>
          <a:prstGeom prst="rect">
            <a:avLst/>
          </a:prstGeom>
          <a:ln>
            <a:noFill/>
          </a:ln>
          <a:effectLst>
            <a:outerShdw blurRad="292100" dist="139700" dir="2700000" algn="tl" rotWithShape="0">
              <a:srgbClr val="333333">
                <a:alpha val="65000"/>
              </a:srgbClr>
            </a:outerShdw>
          </a:effectLst>
        </p:spPr>
      </p:pic>
      <p:sp>
        <p:nvSpPr>
          <p:cNvPr id="6" name="Rectangle 3"/>
          <p:cNvSpPr>
            <a:spLocks noChangeArrowheads="1"/>
          </p:cNvSpPr>
          <p:nvPr/>
        </p:nvSpPr>
        <p:spPr bwMode="auto">
          <a:xfrm>
            <a:off x="1043608" y="1398006"/>
            <a:ext cx="643657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accent3">
                    <a:lumMod val="50000"/>
                  </a:schemeClr>
                </a:solidFill>
                <a:effectLst/>
                <a:latin typeface="Times New Roman" pitchFamily="18" charset="0"/>
                <a:ea typeface="Calibri" pitchFamily="34" charset="0"/>
                <a:cs typeface="Times New Roman" pitchFamily="18" charset="0"/>
              </a:rPr>
              <a:t>. Actively motile, gram-negative curved rods.</a:t>
            </a:r>
            <a:endParaRPr kumimoji="0" lang="en-US" b="0" i="0" u="none" strike="noStrike" cap="none" normalizeH="0" baseline="0" dirty="0" smtClean="0">
              <a:ln>
                <a:noFill/>
              </a:ln>
              <a:solidFill>
                <a:schemeClr val="accent3">
                  <a:lumMod val="5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accent3">
                    <a:lumMod val="50000"/>
                  </a:schemeClr>
                </a:solidFill>
                <a:effectLst/>
                <a:latin typeface="Times New Roman" pitchFamily="18" charset="0"/>
                <a:ea typeface="Calibri" pitchFamily="34" charset="0"/>
                <a:cs typeface="Times New Roman" pitchFamily="18" charset="0"/>
              </a:rPr>
              <a:t>. Species of medical importance: Vibrio cholerae-01,</a:t>
            </a:r>
            <a:r>
              <a:rPr kumimoji="0" lang="en-US" b="0" i="1" u="none" strike="noStrike" cap="none" normalizeH="0" baseline="0" dirty="0" smtClean="0">
                <a:ln>
                  <a:noFill/>
                </a:ln>
                <a:solidFill>
                  <a:schemeClr val="accent3">
                    <a:lumMod val="50000"/>
                  </a:schemeClr>
                </a:solidFill>
                <a:effectLst/>
                <a:latin typeface="Times New Roman" pitchFamily="18" charset="0"/>
                <a:ea typeface="Calibri" pitchFamily="34" charset="0"/>
                <a:cs typeface="Times New Roman" pitchFamily="18" charset="0"/>
              </a:rPr>
              <a:t>Vibrio cholera</a:t>
            </a:r>
            <a:r>
              <a:rPr kumimoji="0" lang="en-US" b="0" i="0" u="none" strike="noStrike" cap="none" normalizeH="0" baseline="0" dirty="0" smtClean="0">
                <a:ln>
                  <a:noFill/>
                </a:ln>
                <a:solidFill>
                  <a:schemeClr val="accent3">
                    <a:lumMod val="50000"/>
                  </a:schemeClr>
                </a:solidFill>
                <a:effectLst/>
                <a:latin typeface="Times New Roman" pitchFamily="18" charset="0"/>
                <a:ea typeface="Calibri" pitchFamily="34" charset="0"/>
                <a:cs typeface="Times New Roman" pitchFamily="18" charset="0"/>
              </a:rPr>
              <a:t>.</a:t>
            </a:r>
            <a:endParaRPr kumimoji="0" lang="en-US" b="0" i="0" u="none" strike="noStrike" cap="none" normalizeH="0" baseline="0" dirty="0" smtClean="0">
              <a:ln>
                <a:noFill/>
              </a:ln>
              <a:solidFill>
                <a:schemeClr val="accent3">
                  <a:lumMod val="5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accent3">
                  <a:lumMod val="50000"/>
                </a:schemeClr>
              </a:solidFill>
              <a:effectLst/>
              <a:latin typeface="Arial" pitchFamily="34" charset="0"/>
              <a:cs typeface="Arial" pitchFamily="34" charset="0"/>
            </a:endParaRPr>
          </a:p>
        </p:txBody>
      </p:sp>
      <p:sp>
        <p:nvSpPr>
          <p:cNvPr id="7" name="مستطيل 6"/>
          <p:cNvSpPr/>
          <p:nvPr/>
        </p:nvSpPr>
        <p:spPr>
          <a:xfrm>
            <a:off x="1257943" y="4797152"/>
            <a:ext cx="7560840" cy="1754326"/>
          </a:xfrm>
          <a:prstGeom prst="rect">
            <a:avLst/>
          </a:prstGeom>
        </p:spPr>
        <p:txBody>
          <a:bodyPr wrap="square">
            <a:spAutoFit/>
          </a:bodyPr>
          <a:lstStyle/>
          <a:p>
            <a:r>
              <a:rPr lang="en-US" b="1" dirty="0">
                <a:solidFill>
                  <a:schemeClr val="accent3">
                    <a:lumMod val="50000"/>
                  </a:schemeClr>
                </a:solidFill>
              </a:rPr>
              <a:t>Characteristics:</a:t>
            </a:r>
            <a:endParaRPr lang="en-US" dirty="0">
              <a:solidFill>
                <a:schemeClr val="accent3">
                  <a:lumMod val="50000"/>
                </a:schemeClr>
              </a:solidFill>
            </a:endParaRPr>
          </a:p>
          <a:p>
            <a:r>
              <a:rPr lang="en-US" dirty="0">
                <a:solidFill>
                  <a:schemeClr val="accent3">
                    <a:lumMod val="50000"/>
                  </a:schemeClr>
                </a:solidFill>
              </a:rPr>
              <a:t>. Found in fresh water, shellfish and other sea food.</a:t>
            </a:r>
          </a:p>
          <a:p>
            <a:r>
              <a:rPr lang="en-US" dirty="0">
                <a:solidFill>
                  <a:schemeClr val="accent3">
                    <a:lumMod val="50000"/>
                  </a:schemeClr>
                </a:solidFill>
              </a:rPr>
              <a:t>. Man is the major reservoir of V. cholerae-01, which causes epidemic cholera.</a:t>
            </a:r>
          </a:p>
          <a:p>
            <a:r>
              <a:rPr lang="en-US" dirty="0">
                <a:solidFill>
                  <a:schemeClr val="accent3">
                    <a:lumMod val="50000"/>
                  </a:schemeClr>
                </a:solidFill>
              </a:rPr>
              <a:t>. Readily killed by heat and drying; dies in polluted water but may survive in clean stagnant water, esp. if alkaline, or sea water for 1-2 weeks.</a:t>
            </a:r>
          </a:p>
          <a:p>
            <a:r>
              <a:rPr lang="en-US" b="1" dirty="0"/>
              <a:t> </a:t>
            </a:r>
            <a:endParaRPr lang="en-US" dirty="0"/>
          </a:p>
        </p:txBody>
      </p:sp>
    </p:spTree>
    <p:extLst>
      <p:ext uri="{BB962C8B-B14F-4D97-AF65-F5344CB8AC3E}">
        <p14:creationId xmlns:p14="http://schemas.microsoft.com/office/powerpoint/2010/main" val="3869156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548680"/>
            <a:ext cx="7056784" cy="2308324"/>
          </a:xfrm>
          <a:prstGeom prst="rect">
            <a:avLst/>
          </a:prstGeom>
        </p:spPr>
        <p:txBody>
          <a:bodyPr wrap="square">
            <a:spAutoFit/>
          </a:bodyPr>
          <a:lstStyle/>
          <a:p>
            <a:r>
              <a:rPr lang="en-US" b="1" dirty="0">
                <a:solidFill>
                  <a:srgbClr val="FF0000"/>
                </a:solidFill>
              </a:rPr>
              <a:t>Clinical features:</a:t>
            </a:r>
            <a:endParaRPr lang="en-US" dirty="0">
              <a:solidFill>
                <a:srgbClr val="FF0000"/>
              </a:solidFill>
            </a:endParaRPr>
          </a:p>
          <a:p>
            <a:pPr algn="just"/>
            <a:r>
              <a:rPr lang="en-US" dirty="0">
                <a:solidFill>
                  <a:schemeClr val="accent3">
                    <a:lumMod val="50000"/>
                  </a:schemeClr>
                </a:solidFill>
              </a:rPr>
              <a:t>Route of infection is fecal-oral route.</a:t>
            </a:r>
          </a:p>
          <a:p>
            <a:pPr algn="just"/>
            <a:r>
              <a:rPr lang="en-US" dirty="0">
                <a:solidFill>
                  <a:schemeClr val="accent3">
                    <a:lumMod val="50000"/>
                  </a:schemeClr>
                </a:solidFill>
              </a:rPr>
              <a:t>After ingestion of the V.cholerae-01, the bacteria adheres to the intestinal wall with out invasion then produces an exotoxin causing excessive fluid secretion and diminished fluid absorption resulting in diarrhea (rice water stool) which is characterized by passage of voluminous watery diarrhea containing </a:t>
            </a:r>
            <a:r>
              <a:rPr lang="en-US" dirty="0" err="1">
                <a:solidFill>
                  <a:schemeClr val="accent3">
                    <a:lumMod val="50000"/>
                  </a:schemeClr>
                </a:solidFill>
              </a:rPr>
              <a:t>vibrios</a:t>
            </a:r>
            <a:r>
              <a:rPr lang="en-US" dirty="0">
                <a:solidFill>
                  <a:schemeClr val="accent3">
                    <a:lumMod val="50000"/>
                  </a:schemeClr>
                </a:solidFill>
              </a:rPr>
              <a:t>, epithelial cells and mucus; and result in severe dehydration</a:t>
            </a:r>
            <a:r>
              <a:rPr lang="en-US" dirty="0"/>
              <a:t>.</a:t>
            </a:r>
          </a:p>
        </p:txBody>
      </p:sp>
      <p:pic>
        <p:nvPicPr>
          <p:cNvPr id="3" name="صورة 2" descr="C:\Users\pc\Documents\2aca4a35116cb1b75ae1a1c1d3355c82.jpg"/>
          <p:cNvPicPr/>
          <p:nvPr/>
        </p:nvPicPr>
        <p:blipFill>
          <a:blip r:embed="rId2">
            <a:extLst>
              <a:ext uri="{28A0092B-C50C-407E-A947-70E740481C1C}">
                <a14:useLocalDpi xmlns:a14="http://schemas.microsoft.com/office/drawing/2010/main" val="0"/>
              </a:ext>
            </a:extLst>
          </a:blip>
          <a:srcRect/>
          <a:stretch>
            <a:fillRect/>
          </a:stretch>
        </p:blipFill>
        <p:spPr bwMode="auto">
          <a:xfrm>
            <a:off x="1259633" y="3140968"/>
            <a:ext cx="7056784" cy="294510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28152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31640" y="260648"/>
            <a:ext cx="7344816" cy="5632311"/>
          </a:xfrm>
          <a:prstGeom prst="rect">
            <a:avLst/>
          </a:prstGeom>
        </p:spPr>
        <p:txBody>
          <a:bodyPr wrap="square">
            <a:spAutoFit/>
          </a:bodyPr>
          <a:lstStyle/>
          <a:p>
            <a:r>
              <a:rPr lang="en-US" b="1" dirty="0">
                <a:solidFill>
                  <a:srgbClr val="FF0000"/>
                </a:solidFill>
              </a:rPr>
              <a:t>Laboratory diagnosis:</a:t>
            </a:r>
            <a:endParaRPr lang="en-US" dirty="0">
              <a:solidFill>
                <a:srgbClr val="FF0000"/>
              </a:solidFill>
            </a:endParaRPr>
          </a:p>
          <a:p>
            <a:r>
              <a:rPr lang="en-US" dirty="0">
                <a:solidFill>
                  <a:schemeClr val="accent2">
                    <a:lumMod val="50000"/>
                  </a:schemeClr>
                </a:solidFill>
              </a:rPr>
              <a:t>Specimen: Stool flecks.</a:t>
            </a:r>
          </a:p>
          <a:p>
            <a:r>
              <a:rPr lang="en-US" dirty="0">
                <a:solidFill>
                  <a:schemeClr val="accent2">
                    <a:lumMod val="50000"/>
                  </a:schemeClr>
                </a:solidFill>
              </a:rPr>
              <a:t>Smear: Gram-negative motile curved rods.</a:t>
            </a:r>
          </a:p>
          <a:p>
            <a:r>
              <a:rPr lang="en-US" dirty="0">
                <a:solidFill>
                  <a:schemeClr val="accent2">
                    <a:lumMod val="50000"/>
                  </a:schemeClr>
                </a:solidFill>
              </a:rPr>
              <a:t>Motility of </a:t>
            </a:r>
            <a:r>
              <a:rPr lang="en-US" dirty="0" err="1">
                <a:solidFill>
                  <a:schemeClr val="accent2">
                    <a:lumMod val="50000"/>
                  </a:schemeClr>
                </a:solidFill>
              </a:rPr>
              <a:t>vibrios</a:t>
            </a:r>
            <a:r>
              <a:rPr lang="en-US" dirty="0">
                <a:solidFill>
                  <a:schemeClr val="accent2">
                    <a:lumMod val="50000"/>
                  </a:schemeClr>
                </a:solidFill>
              </a:rPr>
              <a:t> is best seen using dark-field microscopy.</a:t>
            </a:r>
          </a:p>
          <a:p>
            <a:r>
              <a:rPr lang="en-US" b="1" dirty="0">
                <a:solidFill>
                  <a:schemeClr val="accent2">
                    <a:lumMod val="50000"/>
                  </a:schemeClr>
                </a:solidFill>
              </a:rPr>
              <a:t> </a:t>
            </a:r>
            <a:endParaRPr lang="en-US" dirty="0">
              <a:solidFill>
                <a:schemeClr val="accent2">
                  <a:lumMod val="50000"/>
                </a:schemeClr>
              </a:solidFill>
            </a:endParaRPr>
          </a:p>
          <a:p>
            <a:r>
              <a:rPr lang="en-US" b="1" dirty="0">
                <a:solidFill>
                  <a:schemeClr val="accent2">
                    <a:lumMod val="50000"/>
                  </a:schemeClr>
                </a:solidFill>
              </a:rPr>
              <a:t>Presumptive diagnosis:</a:t>
            </a:r>
            <a:r>
              <a:rPr lang="en-US" dirty="0">
                <a:solidFill>
                  <a:schemeClr val="accent2">
                    <a:lumMod val="50000"/>
                  </a:schemeClr>
                </a:solidFill>
              </a:rPr>
              <a:t> </a:t>
            </a:r>
          </a:p>
          <a:p>
            <a:r>
              <a:rPr lang="en-US" dirty="0">
                <a:solidFill>
                  <a:schemeClr val="accent2">
                    <a:lumMod val="50000"/>
                  </a:schemeClr>
                </a:solidFill>
              </a:rPr>
              <a:t>Inactivation of </a:t>
            </a:r>
            <a:r>
              <a:rPr lang="en-US" dirty="0" err="1">
                <a:solidFill>
                  <a:schemeClr val="accent2">
                    <a:lumMod val="50000"/>
                  </a:schemeClr>
                </a:solidFill>
              </a:rPr>
              <a:t>vibrios</a:t>
            </a:r>
            <a:r>
              <a:rPr lang="en-US" dirty="0">
                <a:solidFill>
                  <a:schemeClr val="accent2">
                    <a:lumMod val="50000"/>
                  </a:schemeClr>
                </a:solidFill>
              </a:rPr>
              <a:t> in a wet preparation after adding vibrio antiserum.</a:t>
            </a:r>
          </a:p>
          <a:p>
            <a:r>
              <a:rPr lang="en-US" dirty="0">
                <a:solidFill>
                  <a:schemeClr val="accent2">
                    <a:lumMod val="50000"/>
                  </a:schemeClr>
                </a:solidFill>
              </a:rPr>
              <a:t> </a:t>
            </a:r>
          </a:p>
          <a:p>
            <a:r>
              <a:rPr lang="en-US" dirty="0">
                <a:solidFill>
                  <a:schemeClr val="accent2">
                    <a:lumMod val="50000"/>
                  </a:schemeClr>
                </a:solidFill>
              </a:rPr>
              <a:t>Culture:</a:t>
            </a:r>
          </a:p>
          <a:p>
            <a:r>
              <a:rPr lang="en-US" dirty="0">
                <a:solidFill>
                  <a:schemeClr val="accent2">
                    <a:lumMod val="50000"/>
                  </a:schemeClr>
                </a:solidFill>
              </a:rPr>
              <a:t>1. TCBS (</a:t>
            </a:r>
            <a:r>
              <a:rPr lang="en-US" dirty="0" err="1">
                <a:solidFill>
                  <a:schemeClr val="accent2">
                    <a:lumMod val="50000"/>
                  </a:schemeClr>
                </a:solidFill>
              </a:rPr>
              <a:t>thiosulphate</a:t>
            </a:r>
            <a:r>
              <a:rPr lang="en-US" dirty="0">
                <a:solidFill>
                  <a:schemeClr val="accent2">
                    <a:lumMod val="50000"/>
                  </a:schemeClr>
                </a:solidFill>
              </a:rPr>
              <a:t> citrate bile salt sucrose agar) media </a:t>
            </a:r>
            <a:r>
              <a:rPr lang="en-US" dirty="0" err="1">
                <a:solidFill>
                  <a:schemeClr val="accent2">
                    <a:lumMod val="50000"/>
                  </a:schemeClr>
                </a:solidFill>
              </a:rPr>
              <a:t>Selectivemedia</a:t>
            </a:r>
            <a:r>
              <a:rPr lang="en-US" dirty="0">
                <a:solidFill>
                  <a:schemeClr val="accent2">
                    <a:lumMod val="50000"/>
                  </a:schemeClr>
                </a:solidFill>
              </a:rPr>
              <a:t> for primary isolation of </a:t>
            </a:r>
            <a:r>
              <a:rPr lang="en-US" dirty="0" err="1">
                <a:solidFill>
                  <a:schemeClr val="accent2">
                    <a:lumMod val="50000"/>
                  </a:schemeClr>
                </a:solidFill>
              </a:rPr>
              <a:t>V.cholerae</a:t>
            </a:r>
            <a:r>
              <a:rPr lang="en-US" dirty="0">
                <a:solidFill>
                  <a:schemeClr val="accent2">
                    <a:lumMod val="50000"/>
                  </a:schemeClr>
                </a:solidFill>
              </a:rPr>
              <a:t>.</a:t>
            </a:r>
          </a:p>
          <a:p>
            <a:r>
              <a:rPr lang="en-US" dirty="0">
                <a:solidFill>
                  <a:schemeClr val="accent2">
                    <a:lumMod val="50000"/>
                  </a:schemeClr>
                </a:solidFill>
              </a:rPr>
              <a:t> </a:t>
            </a:r>
          </a:p>
          <a:p>
            <a:r>
              <a:rPr lang="en-US" dirty="0">
                <a:solidFill>
                  <a:schemeClr val="accent2">
                    <a:lumMod val="50000"/>
                  </a:schemeClr>
                </a:solidFill>
              </a:rPr>
              <a:t>. Observe for large yellow sucrose-fermenting colonies after 18-24</a:t>
            </a:r>
          </a:p>
          <a:p>
            <a:r>
              <a:rPr lang="en-US" dirty="0" err="1">
                <a:solidFill>
                  <a:schemeClr val="accent2">
                    <a:lumMod val="50000"/>
                  </a:schemeClr>
                </a:solidFill>
              </a:rPr>
              <a:t>hrs</a:t>
            </a:r>
            <a:r>
              <a:rPr lang="en-US" dirty="0">
                <a:solidFill>
                  <a:schemeClr val="accent2">
                    <a:lumMod val="50000"/>
                  </a:schemeClr>
                </a:solidFill>
              </a:rPr>
              <a:t> of incubation.</a:t>
            </a:r>
          </a:p>
          <a:p>
            <a:r>
              <a:rPr lang="en-US" dirty="0">
                <a:solidFill>
                  <a:schemeClr val="accent2">
                    <a:lumMod val="50000"/>
                  </a:schemeClr>
                </a:solidFill>
              </a:rPr>
              <a:t> </a:t>
            </a:r>
          </a:p>
          <a:p>
            <a:r>
              <a:rPr lang="en-US" dirty="0">
                <a:solidFill>
                  <a:schemeClr val="accent2">
                    <a:lumMod val="50000"/>
                  </a:schemeClr>
                </a:solidFill>
              </a:rPr>
              <a:t>2. Alkaline peptone water: Enrichment media for V.cholerae-01.</a:t>
            </a:r>
          </a:p>
          <a:p>
            <a:r>
              <a:rPr lang="en-US" dirty="0">
                <a:solidFill>
                  <a:schemeClr val="accent2">
                    <a:lumMod val="50000"/>
                  </a:schemeClr>
                </a:solidFill>
              </a:rPr>
              <a:t> </a:t>
            </a:r>
          </a:p>
          <a:p>
            <a:r>
              <a:rPr lang="en-US" dirty="0">
                <a:solidFill>
                  <a:schemeClr val="accent2">
                    <a:lumMod val="50000"/>
                  </a:schemeClr>
                </a:solidFill>
              </a:rPr>
              <a:t>Growth on and just below the surface of peptone water with in 4-6 hours at room temperature as well as 37 o</a:t>
            </a:r>
          </a:p>
          <a:p>
            <a:r>
              <a:rPr lang="en-US" b="1" dirty="0">
                <a:solidFill>
                  <a:srgbClr val="FF0000"/>
                </a:solidFill>
              </a:rPr>
              <a:t> </a:t>
            </a:r>
            <a:endParaRPr lang="en-US" dirty="0">
              <a:solidFill>
                <a:srgbClr val="FF0000"/>
              </a:solidFill>
            </a:endParaRPr>
          </a:p>
        </p:txBody>
      </p:sp>
    </p:spTree>
    <p:extLst>
      <p:ext uri="{BB962C8B-B14F-4D97-AF65-F5344CB8AC3E}">
        <p14:creationId xmlns:p14="http://schemas.microsoft.com/office/powerpoint/2010/main" val="924397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ØµÙØ±Ø© Ø°Ø§Øª ØµÙØ©"/>
          <p:cNvPicPr/>
          <p:nvPr/>
        </p:nvPicPr>
        <p:blipFill>
          <a:blip r:embed="rId2">
            <a:extLst>
              <a:ext uri="{28A0092B-C50C-407E-A947-70E740481C1C}">
                <a14:useLocalDpi xmlns:a14="http://schemas.microsoft.com/office/drawing/2010/main" val="0"/>
              </a:ext>
            </a:extLst>
          </a:blip>
          <a:srcRect/>
          <a:stretch>
            <a:fillRect/>
          </a:stretch>
        </p:blipFill>
        <p:spPr bwMode="auto">
          <a:xfrm>
            <a:off x="1475656" y="692696"/>
            <a:ext cx="6696744" cy="496855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62017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Colony Morphology on TCBS Agar"/>
          <p:cNvPicPr/>
          <p:nvPr/>
        </p:nvPicPr>
        <p:blipFill>
          <a:blip r:embed="rId2">
            <a:extLst>
              <a:ext uri="{28A0092B-C50C-407E-A947-70E740481C1C}">
                <a14:useLocalDpi xmlns:a14="http://schemas.microsoft.com/office/drawing/2010/main" val="0"/>
              </a:ext>
            </a:extLst>
          </a:blip>
          <a:srcRect/>
          <a:stretch>
            <a:fillRect/>
          </a:stretch>
        </p:blipFill>
        <p:spPr bwMode="auto">
          <a:xfrm>
            <a:off x="2134552" y="1052737"/>
            <a:ext cx="5821824" cy="372595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68614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75656" y="404664"/>
            <a:ext cx="6552728" cy="1477328"/>
          </a:xfrm>
          <a:prstGeom prst="rect">
            <a:avLst/>
          </a:prstGeom>
        </p:spPr>
        <p:txBody>
          <a:bodyPr wrap="square">
            <a:spAutoFit/>
          </a:bodyPr>
          <a:lstStyle/>
          <a:p>
            <a:r>
              <a:rPr lang="en-US" b="1" dirty="0">
                <a:solidFill>
                  <a:srgbClr val="FF0000"/>
                </a:solidFill>
              </a:rPr>
              <a:t>Biochemical Reaction:</a:t>
            </a:r>
            <a:endParaRPr lang="en-US" dirty="0">
              <a:solidFill>
                <a:srgbClr val="FF0000"/>
              </a:solidFill>
            </a:endParaRPr>
          </a:p>
          <a:p>
            <a:r>
              <a:rPr lang="en-US" dirty="0">
                <a:solidFill>
                  <a:schemeClr val="accent2">
                    <a:lumMod val="75000"/>
                  </a:schemeClr>
                </a:solidFill>
              </a:rPr>
              <a:t>oxidase-positive.</a:t>
            </a:r>
          </a:p>
          <a:p>
            <a:r>
              <a:rPr lang="en-US" dirty="0">
                <a:solidFill>
                  <a:schemeClr val="accent2">
                    <a:lumMod val="75000"/>
                  </a:schemeClr>
                </a:solidFill>
              </a:rPr>
              <a:t>. Ferment sucrose and maltose(acid; no gas).</a:t>
            </a:r>
          </a:p>
          <a:p>
            <a:r>
              <a:rPr lang="en-US" dirty="0">
                <a:solidFill>
                  <a:schemeClr val="accent2">
                    <a:lumMod val="75000"/>
                  </a:schemeClr>
                </a:solidFill>
              </a:rPr>
              <a:t>. Do not ferment L-arabinose.</a:t>
            </a:r>
          </a:p>
          <a:p>
            <a:r>
              <a:rPr lang="en-US" b="1" dirty="0"/>
              <a:t> </a:t>
            </a:r>
            <a:endParaRPr lang="en-US" dirty="0"/>
          </a:p>
        </p:txBody>
      </p:sp>
      <p:pic>
        <p:nvPicPr>
          <p:cNvPr id="3" name="صورة 2" descr="ØµÙØ±Ø© Ø°Ø§Øª ØµÙØ©"/>
          <p:cNvPicPr/>
          <p:nvPr/>
        </p:nvPicPr>
        <p:blipFill>
          <a:blip r:embed="rId2">
            <a:extLst>
              <a:ext uri="{28A0092B-C50C-407E-A947-70E740481C1C}">
                <a14:useLocalDpi xmlns:a14="http://schemas.microsoft.com/office/drawing/2010/main" val="0"/>
              </a:ext>
            </a:extLst>
          </a:blip>
          <a:srcRect/>
          <a:stretch>
            <a:fillRect/>
          </a:stretch>
        </p:blipFill>
        <p:spPr bwMode="auto">
          <a:xfrm>
            <a:off x="2148204" y="2420888"/>
            <a:ext cx="5520139" cy="29718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437326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72611" y="260648"/>
            <a:ext cx="3408049" cy="369332"/>
          </a:xfrm>
          <a:prstGeom prst="rect">
            <a:avLst/>
          </a:prstGeom>
        </p:spPr>
        <p:txBody>
          <a:bodyPr wrap="none">
            <a:spAutoFit/>
          </a:bodyPr>
          <a:lstStyle/>
          <a:p>
            <a:r>
              <a:rPr lang="en-US" b="1" dirty="0">
                <a:solidFill>
                  <a:srgbClr val="FF0000"/>
                </a:solidFill>
              </a:rPr>
              <a:t>GENUS: CAMPYLOBACTER</a:t>
            </a:r>
            <a:r>
              <a:rPr lang="en-US" b="1" dirty="0"/>
              <a:t>.</a:t>
            </a:r>
            <a:endParaRPr lang="en-US" dirty="0"/>
          </a:p>
        </p:txBody>
      </p:sp>
      <p:sp>
        <p:nvSpPr>
          <p:cNvPr id="3" name="Rectangle 2"/>
          <p:cNvSpPr>
            <a:spLocks noChangeArrowheads="1"/>
          </p:cNvSpPr>
          <p:nvPr/>
        </p:nvSpPr>
        <p:spPr bwMode="auto">
          <a:xfrm>
            <a:off x="1172609" y="900009"/>
            <a:ext cx="678376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2">
                    <a:lumMod val="75000"/>
                  </a:schemeClr>
                </a:solidFill>
                <a:effectLst/>
                <a:latin typeface="Times New Roman" pitchFamily="18" charset="0"/>
                <a:ea typeface="Calibri" pitchFamily="34" charset="0"/>
                <a:cs typeface="Times New Roman" pitchFamily="18" charset="0"/>
              </a:rPr>
              <a:t>Characteristics:</a:t>
            </a:r>
            <a:endParaRPr kumimoji="0" lang="en-US" sz="800" b="0" i="0" u="none" strike="noStrike" cap="none" normalizeH="0" baseline="0" dirty="0" smtClean="0">
              <a:ln>
                <a:noFill/>
              </a:ln>
              <a:solidFill>
                <a:schemeClr val="tx2">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2">
                  <a:lumMod val="75000"/>
                </a:schemeClr>
              </a:solidFill>
              <a:effectLst/>
              <a:latin typeface="Arial" pitchFamily="34" charset="0"/>
              <a:cs typeface="Arial" pitchFamily="34" charset="0"/>
            </a:endParaRPr>
          </a:p>
        </p:txBody>
      </p:sp>
      <p:pic>
        <p:nvPicPr>
          <p:cNvPr id="4" name="صورة 3" descr="C:\Users\pc\Documents\تنزيل (30).jpg"/>
          <p:cNvPicPr/>
          <p:nvPr/>
        </p:nvPicPr>
        <p:blipFill>
          <a:blip r:embed="rId2">
            <a:extLst>
              <a:ext uri="{28A0092B-C50C-407E-A947-70E740481C1C}">
                <a14:useLocalDpi xmlns:a14="http://schemas.microsoft.com/office/drawing/2010/main" val="0"/>
              </a:ext>
            </a:extLst>
          </a:blip>
          <a:srcRect/>
          <a:stretch>
            <a:fillRect/>
          </a:stretch>
        </p:blipFill>
        <p:spPr bwMode="auto">
          <a:xfrm>
            <a:off x="3435778" y="3645024"/>
            <a:ext cx="2257425" cy="1543050"/>
          </a:xfrm>
          <a:prstGeom prst="rect">
            <a:avLst/>
          </a:prstGeom>
          <a:ln>
            <a:noFill/>
          </a:ln>
          <a:effectLst>
            <a:outerShdw blurRad="292100" dist="139700" dir="2700000" algn="tl" rotWithShape="0">
              <a:srgbClr val="333333">
                <a:alpha val="65000"/>
              </a:srgbClr>
            </a:outerShdw>
          </a:effectLst>
        </p:spPr>
      </p:pic>
      <p:sp>
        <p:nvSpPr>
          <p:cNvPr id="6" name="مستطيل 5"/>
          <p:cNvSpPr/>
          <p:nvPr/>
        </p:nvSpPr>
        <p:spPr>
          <a:xfrm>
            <a:off x="1172611" y="1192396"/>
            <a:ext cx="5685389" cy="2185214"/>
          </a:xfrm>
          <a:prstGeom prst="rect">
            <a:avLst/>
          </a:prstGeom>
        </p:spPr>
        <p:txBody>
          <a:bodyPr wrap="square">
            <a:spAutoFit/>
          </a:bodyPr>
          <a:lstStyle/>
          <a:p>
            <a:pPr lvl="0" fontAlgn="base">
              <a:spcBef>
                <a:spcPct val="0"/>
              </a:spcBef>
              <a:spcAft>
                <a:spcPct val="0"/>
              </a:spcAft>
            </a:pPr>
            <a:r>
              <a:rPr lang="en-US" dirty="0">
                <a:solidFill>
                  <a:schemeClr val="accent2">
                    <a:lumMod val="50000"/>
                  </a:schemeClr>
                </a:solidFill>
                <a:latin typeface="Times New Roman" pitchFamily="18" charset="0"/>
                <a:ea typeface="Calibri" pitchFamily="34" charset="0"/>
                <a:cs typeface="Times New Roman" pitchFamily="18" charset="0"/>
              </a:rPr>
              <a:t>Small, delicate, spirally curved gram-negative bacteria.</a:t>
            </a:r>
            <a:endParaRPr lang="en-US" sz="1000" dirty="0">
              <a:solidFill>
                <a:schemeClr val="accent2">
                  <a:lumMod val="50000"/>
                </a:schemeClr>
              </a:solidFill>
              <a:latin typeface="Arial" pitchFamily="34" charset="0"/>
              <a:cs typeface="Arial" pitchFamily="34" charset="0"/>
            </a:endParaRPr>
          </a:p>
          <a:p>
            <a:pPr lvl="0" eaLnBrk="0" fontAlgn="base" hangingPunct="0">
              <a:spcBef>
                <a:spcPct val="0"/>
              </a:spcBef>
              <a:spcAft>
                <a:spcPct val="0"/>
              </a:spcAft>
            </a:pPr>
            <a:r>
              <a:rPr lang="en-US" dirty="0">
                <a:solidFill>
                  <a:schemeClr val="accent2">
                    <a:lumMod val="50000"/>
                  </a:schemeClr>
                </a:solidFill>
                <a:latin typeface="Times New Roman" pitchFamily="18" charset="0"/>
                <a:ea typeface="Calibri" pitchFamily="34" charset="0"/>
                <a:cs typeface="Times New Roman" pitchFamily="18" charset="0"/>
              </a:rPr>
              <a:t>. Motile bacteria with single polar flagellum.</a:t>
            </a:r>
            <a:endParaRPr lang="en-US" sz="1000" dirty="0">
              <a:solidFill>
                <a:schemeClr val="accent2">
                  <a:lumMod val="50000"/>
                </a:schemeClr>
              </a:solidFill>
              <a:latin typeface="Arial" pitchFamily="34" charset="0"/>
              <a:cs typeface="Arial" pitchFamily="34" charset="0"/>
            </a:endParaRPr>
          </a:p>
          <a:p>
            <a:pPr lvl="0" eaLnBrk="0" fontAlgn="base" hangingPunct="0">
              <a:spcBef>
                <a:spcPct val="0"/>
              </a:spcBef>
              <a:spcAft>
                <a:spcPct val="0"/>
              </a:spcAft>
            </a:pPr>
            <a:r>
              <a:rPr lang="en-US" dirty="0">
                <a:solidFill>
                  <a:schemeClr val="accent2">
                    <a:lumMod val="50000"/>
                  </a:schemeClr>
                </a:solidFill>
                <a:latin typeface="Times New Roman" pitchFamily="18" charset="0"/>
                <a:ea typeface="Calibri" pitchFamily="34" charset="0"/>
                <a:cs typeface="Times New Roman" pitchFamily="18" charset="0"/>
              </a:rPr>
              <a:t>. </a:t>
            </a:r>
            <a:r>
              <a:rPr lang="en-US" dirty="0" err="1">
                <a:solidFill>
                  <a:schemeClr val="accent2">
                    <a:lumMod val="50000"/>
                  </a:schemeClr>
                </a:solidFill>
                <a:latin typeface="Times New Roman" pitchFamily="18" charset="0"/>
                <a:ea typeface="Calibri" pitchFamily="34" charset="0"/>
                <a:cs typeface="Times New Roman" pitchFamily="18" charset="0"/>
              </a:rPr>
              <a:t>Stricly</a:t>
            </a:r>
            <a:r>
              <a:rPr lang="en-US" dirty="0">
                <a:solidFill>
                  <a:schemeClr val="accent2">
                    <a:lumMod val="50000"/>
                  </a:schemeClr>
                </a:solidFill>
                <a:latin typeface="Times New Roman" pitchFamily="18" charset="0"/>
                <a:ea typeface="Calibri" pitchFamily="34" charset="0"/>
                <a:cs typeface="Times New Roman" pitchFamily="18" charset="0"/>
              </a:rPr>
              <a:t> </a:t>
            </a:r>
            <a:r>
              <a:rPr lang="en-US" dirty="0" err="1">
                <a:solidFill>
                  <a:schemeClr val="accent2">
                    <a:lumMod val="50000"/>
                  </a:schemeClr>
                </a:solidFill>
                <a:latin typeface="Times New Roman" pitchFamily="18" charset="0"/>
                <a:ea typeface="Calibri" pitchFamily="34" charset="0"/>
                <a:cs typeface="Times New Roman" pitchFamily="18" charset="0"/>
              </a:rPr>
              <a:t>microaerophilic</a:t>
            </a:r>
            <a:r>
              <a:rPr lang="en-US" dirty="0">
                <a:solidFill>
                  <a:schemeClr val="accent2">
                    <a:lumMod val="50000"/>
                  </a:schemeClr>
                </a:solidFill>
                <a:latin typeface="Times New Roman" pitchFamily="18" charset="0"/>
                <a:ea typeface="Calibri" pitchFamily="34" charset="0"/>
                <a:cs typeface="Times New Roman" pitchFamily="18" charset="0"/>
              </a:rPr>
              <a:t> </a:t>
            </a:r>
            <a:r>
              <a:rPr lang="en-US" dirty="0" err="1">
                <a:solidFill>
                  <a:schemeClr val="accent2">
                    <a:lumMod val="50000"/>
                  </a:schemeClr>
                </a:solidFill>
                <a:latin typeface="Times New Roman" pitchFamily="18" charset="0"/>
                <a:ea typeface="Calibri" pitchFamily="34" charset="0"/>
                <a:cs typeface="Times New Roman" pitchFamily="18" charset="0"/>
              </a:rPr>
              <a:t>bactria</a:t>
            </a:r>
            <a:r>
              <a:rPr lang="en-US" dirty="0">
                <a:solidFill>
                  <a:schemeClr val="accent2">
                    <a:lumMod val="50000"/>
                  </a:schemeClr>
                </a:solidFill>
                <a:latin typeface="Times New Roman" pitchFamily="18" charset="0"/>
                <a:ea typeface="Calibri" pitchFamily="34" charset="0"/>
                <a:cs typeface="Times New Roman" pitchFamily="18" charset="0"/>
              </a:rPr>
              <a:t> requiring 5-10% </a:t>
            </a:r>
            <a:r>
              <a:rPr lang="en-US" sz="3200" dirty="0">
                <a:solidFill>
                  <a:schemeClr val="accent2">
                    <a:lumMod val="50000"/>
                  </a:schemeClr>
                </a:solidFill>
                <a:latin typeface="Times New Roman" pitchFamily="18" charset="0"/>
                <a:ea typeface="Calibri" pitchFamily="34" charset="0"/>
                <a:cs typeface="Times New Roman" pitchFamily="18" charset="0"/>
              </a:rPr>
              <a:t>o</a:t>
            </a:r>
            <a:r>
              <a:rPr lang="en-US" dirty="0">
                <a:solidFill>
                  <a:schemeClr val="accent2">
                    <a:lumMod val="50000"/>
                  </a:schemeClr>
                </a:solidFill>
                <a:latin typeface="Times New Roman" pitchFamily="18" charset="0"/>
                <a:ea typeface="Calibri" pitchFamily="34" charset="0"/>
                <a:cs typeface="Times New Roman" pitchFamily="18" charset="0"/>
              </a:rPr>
              <a:t>2 and 10%</a:t>
            </a:r>
            <a:endParaRPr lang="en-US" sz="1000" dirty="0">
              <a:solidFill>
                <a:schemeClr val="accent2">
                  <a:lumMod val="50000"/>
                </a:schemeClr>
              </a:solidFill>
              <a:latin typeface="Arial" pitchFamily="34" charset="0"/>
              <a:cs typeface="Arial" pitchFamily="34" charset="0"/>
            </a:endParaRPr>
          </a:p>
          <a:p>
            <a:pPr lvl="0" eaLnBrk="0" fontAlgn="base" hangingPunct="0">
              <a:spcBef>
                <a:spcPct val="0"/>
              </a:spcBef>
              <a:spcAft>
                <a:spcPct val="0"/>
              </a:spcAft>
            </a:pPr>
            <a:r>
              <a:rPr lang="en-US" sz="3200" dirty="0">
                <a:solidFill>
                  <a:schemeClr val="accent2">
                    <a:lumMod val="50000"/>
                  </a:schemeClr>
                </a:solidFill>
                <a:latin typeface="Times New Roman" pitchFamily="18" charset="0"/>
                <a:ea typeface="Calibri" pitchFamily="34" charset="0"/>
                <a:cs typeface="Times New Roman" pitchFamily="18" charset="0"/>
              </a:rPr>
              <a:t>co</a:t>
            </a:r>
            <a:r>
              <a:rPr lang="en-US" dirty="0">
                <a:solidFill>
                  <a:schemeClr val="accent2">
                    <a:lumMod val="50000"/>
                  </a:schemeClr>
                </a:solidFill>
                <a:latin typeface="Times New Roman" pitchFamily="18" charset="0"/>
                <a:ea typeface="Calibri" pitchFamily="34" charset="0"/>
                <a:cs typeface="Times New Roman" pitchFamily="18" charset="0"/>
              </a:rPr>
              <a:t>2 enriched environment.</a:t>
            </a:r>
            <a:endParaRPr lang="en-US" sz="1000" dirty="0">
              <a:solidFill>
                <a:schemeClr val="accent2">
                  <a:lumMod val="50000"/>
                </a:schemeClr>
              </a:solidFill>
              <a:latin typeface="Arial" pitchFamily="34" charset="0"/>
              <a:cs typeface="Arial" pitchFamily="34" charset="0"/>
            </a:endParaRPr>
          </a:p>
          <a:p>
            <a:pPr lvl="0" eaLnBrk="0" fontAlgn="base" hangingPunct="0">
              <a:spcBef>
                <a:spcPct val="0"/>
              </a:spcBef>
              <a:spcAft>
                <a:spcPct val="0"/>
              </a:spcAft>
            </a:pPr>
            <a:r>
              <a:rPr lang="en-US" dirty="0">
                <a:solidFill>
                  <a:schemeClr val="accent2">
                    <a:lumMod val="50000"/>
                  </a:schemeClr>
                </a:solidFill>
                <a:latin typeface="Times New Roman" pitchFamily="18" charset="0"/>
                <a:ea typeface="Calibri" pitchFamily="34" charset="0"/>
                <a:cs typeface="Times New Roman" pitchFamily="18" charset="0"/>
              </a:rPr>
              <a:t>. Oxidase and catalase positive</a:t>
            </a:r>
            <a:endParaRPr lang="ar-IQ" dirty="0">
              <a:solidFill>
                <a:schemeClr val="accent2">
                  <a:lumMod val="50000"/>
                </a:schemeClr>
              </a:solidFill>
            </a:endParaRPr>
          </a:p>
        </p:txBody>
      </p:sp>
      <p:sp>
        <p:nvSpPr>
          <p:cNvPr id="7" name="مستطيل 6"/>
          <p:cNvSpPr/>
          <p:nvPr/>
        </p:nvSpPr>
        <p:spPr>
          <a:xfrm>
            <a:off x="3281907" y="5661248"/>
            <a:ext cx="2597506" cy="369332"/>
          </a:xfrm>
          <a:prstGeom prst="rect">
            <a:avLst/>
          </a:prstGeom>
        </p:spPr>
        <p:txBody>
          <a:bodyPr wrap="none">
            <a:spAutoFit/>
          </a:bodyPr>
          <a:lstStyle/>
          <a:p>
            <a:r>
              <a:rPr lang="en-US" b="1" dirty="0">
                <a:solidFill>
                  <a:schemeClr val="tx2">
                    <a:lumMod val="75000"/>
                  </a:schemeClr>
                </a:solidFill>
              </a:rPr>
              <a:t>S or ‘gull-wing’ shapes.</a:t>
            </a:r>
            <a:endParaRPr lang="en-US" dirty="0">
              <a:solidFill>
                <a:schemeClr val="tx2">
                  <a:lumMod val="75000"/>
                </a:schemeClr>
              </a:solidFill>
            </a:endParaRPr>
          </a:p>
        </p:txBody>
      </p:sp>
    </p:spTree>
    <p:extLst>
      <p:ext uri="{BB962C8B-B14F-4D97-AF65-F5344CB8AC3E}">
        <p14:creationId xmlns:p14="http://schemas.microsoft.com/office/powerpoint/2010/main" val="2053622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476673"/>
            <a:ext cx="6984776" cy="3416320"/>
          </a:xfrm>
          <a:prstGeom prst="rect">
            <a:avLst/>
          </a:prstGeom>
        </p:spPr>
        <p:txBody>
          <a:bodyPr wrap="square">
            <a:spAutoFit/>
          </a:bodyPr>
          <a:lstStyle/>
          <a:p>
            <a:r>
              <a:rPr lang="en-US" b="1" dirty="0">
                <a:solidFill>
                  <a:srgbClr val="FF0000"/>
                </a:solidFill>
              </a:rPr>
              <a:t>Species of medical importance:</a:t>
            </a:r>
            <a:endParaRPr lang="en-US" dirty="0">
              <a:solidFill>
                <a:srgbClr val="FF0000"/>
              </a:solidFill>
            </a:endParaRPr>
          </a:p>
          <a:p>
            <a:r>
              <a:rPr lang="en-US" i="1" dirty="0">
                <a:solidFill>
                  <a:schemeClr val="accent3">
                    <a:lumMod val="75000"/>
                  </a:schemeClr>
                </a:solidFill>
              </a:rPr>
              <a:t>Campylobacter </a:t>
            </a:r>
            <a:r>
              <a:rPr lang="en-US" i="1" dirty="0" err="1">
                <a:solidFill>
                  <a:schemeClr val="accent3">
                    <a:lumMod val="75000"/>
                  </a:schemeClr>
                </a:solidFill>
              </a:rPr>
              <a:t>jejuni</a:t>
            </a:r>
            <a:endParaRPr lang="en-US" dirty="0">
              <a:solidFill>
                <a:schemeClr val="accent3">
                  <a:lumMod val="75000"/>
                </a:schemeClr>
              </a:solidFill>
            </a:endParaRPr>
          </a:p>
          <a:p>
            <a:r>
              <a:rPr lang="en-US" i="1" dirty="0">
                <a:solidFill>
                  <a:schemeClr val="accent3">
                    <a:lumMod val="75000"/>
                  </a:schemeClr>
                </a:solidFill>
              </a:rPr>
              <a:t>Campylobacter coli</a:t>
            </a:r>
            <a:endParaRPr lang="en-US" dirty="0">
              <a:solidFill>
                <a:schemeClr val="accent3">
                  <a:lumMod val="75000"/>
                </a:schemeClr>
              </a:solidFill>
            </a:endParaRPr>
          </a:p>
          <a:p>
            <a:r>
              <a:rPr lang="en-US" i="1" dirty="0">
                <a:solidFill>
                  <a:schemeClr val="accent3">
                    <a:lumMod val="75000"/>
                  </a:schemeClr>
                </a:solidFill>
              </a:rPr>
              <a:t>Campylobacter </a:t>
            </a:r>
            <a:r>
              <a:rPr lang="en-US" i="1" dirty="0" err="1">
                <a:solidFill>
                  <a:schemeClr val="accent3">
                    <a:lumMod val="75000"/>
                  </a:schemeClr>
                </a:solidFill>
              </a:rPr>
              <a:t>jejuni</a:t>
            </a:r>
            <a:r>
              <a:rPr lang="en-US" i="1" dirty="0">
                <a:solidFill>
                  <a:schemeClr val="accent3">
                    <a:lumMod val="75000"/>
                  </a:schemeClr>
                </a:solidFill>
              </a:rPr>
              <a:t> and Campylobacter coli</a:t>
            </a:r>
            <a:endParaRPr lang="en-US" dirty="0">
              <a:solidFill>
                <a:schemeClr val="accent3">
                  <a:lumMod val="75000"/>
                </a:schemeClr>
              </a:solidFill>
            </a:endParaRPr>
          </a:p>
          <a:p>
            <a:r>
              <a:rPr lang="en-US" b="1" dirty="0"/>
              <a:t> </a:t>
            </a:r>
            <a:endParaRPr lang="en-US" dirty="0"/>
          </a:p>
          <a:p>
            <a:r>
              <a:rPr lang="en-US" b="1" dirty="0"/>
              <a:t> </a:t>
            </a:r>
            <a:endParaRPr lang="en-US" dirty="0"/>
          </a:p>
          <a:p>
            <a:r>
              <a:rPr lang="en-US" b="1" dirty="0">
                <a:solidFill>
                  <a:schemeClr val="accent3">
                    <a:lumMod val="75000"/>
                  </a:schemeClr>
                </a:solidFill>
              </a:rPr>
              <a:t>Characteristics</a:t>
            </a:r>
            <a:r>
              <a:rPr lang="en-US" dirty="0">
                <a:solidFill>
                  <a:schemeClr val="accent3">
                    <a:lumMod val="75000"/>
                  </a:schemeClr>
                </a:solidFill>
              </a:rPr>
              <a:t>:</a:t>
            </a:r>
          </a:p>
          <a:p>
            <a:r>
              <a:rPr lang="en-US" dirty="0">
                <a:solidFill>
                  <a:schemeClr val="accent3">
                    <a:lumMod val="75000"/>
                  </a:schemeClr>
                </a:solidFill>
              </a:rPr>
              <a:t>. Gram-negative non-spore forming motile rods with comma, S or ‘gull-wing’ shapes.</a:t>
            </a:r>
          </a:p>
          <a:p>
            <a:r>
              <a:rPr lang="en-US" dirty="0">
                <a:solidFill>
                  <a:schemeClr val="accent3">
                    <a:lumMod val="75000"/>
                  </a:schemeClr>
                </a:solidFill>
              </a:rPr>
              <a:t>. Requires selective media like </a:t>
            </a:r>
            <a:r>
              <a:rPr lang="en-US" dirty="0" err="1">
                <a:solidFill>
                  <a:schemeClr val="accent3">
                    <a:lumMod val="75000"/>
                  </a:schemeClr>
                </a:solidFill>
              </a:rPr>
              <a:t>skirrow’s</a:t>
            </a:r>
            <a:r>
              <a:rPr lang="en-US" dirty="0">
                <a:solidFill>
                  <a:schemeClr val="accent3">
                    <a:lumMod val="75000"/>
                  </a:schemeClr>
                </a:solidFill>
              </a:rPr>
              <a:t> and </a:t>
            </a:r>
            <a:r>
              <a:rPr lang="en-US" dirty="0" err="1">
                <a:solidFill>
                  <a:schemeClr val="accent3">
                    <a:lumMod val="75000"/>
                  </a:schemeClr>
                </a:solidFill>
              </a:rPr>
              <a:t>Butzler’s</a:t>
            </a:r>
            <a:r>
              <a:rPr lang="en-US" dirty="0">
                <a:solidFill>
                  <a:schemeClr val="accent3">
                    <a:lumMod val="75000"/>
                  </a:schemeClr>
                </a:solidFill>
              </a:rPr>
              <a:t> media for isolation of the bacteria from </a:t>
            </a:r>
            <a:r>
              <a:rPr lang="en-US" dirty="0" err="1">
                <a:solidFill>
                  <a:schemeClr val="accent3">
                    <a:lumMod val="75000"/>
                  </a:schemeClr>
                </a:solidFill>
              </a:rPr>
              <a:t>faecal</a:t>
            </a:r>
            <a:r>
              <a:rPr lang="en-US" dirty="0">
                <a:solidFill>
                  <a:schemeClr val="accent3">
                    <a:lumMod val="75000"/>
                  </a:schemeClr>
                </a:solidFill>
              </a:rPr>
              <a:t> specimen.</a:t>
            </a:r>
          </a:p>
          <a:p>
            <a:r>
              <a:rPr lang="en-US" b="1" dirty="0"/>
              <a:t> </a:t>
            </a:r>
            <a:endParaRPr lang="en-US" dirty="0"/>
          </a:p>
        </p:txBody>
      </p:sp>
      <p:sp>
        <p:nvSpPr>
          <p:cNvPr id="3" name="مستطيل 2"/>
          <p:cNvSpPr/>
          <p:nvPr/>
        </p:nvSpPr>
        <p:spPr>
          <a:xfrm>
            <a:off x="1403648" y="3765453"/>
            <a:ext cx="6984776" cy="1754326"/>
          </a:xfrm>
          <a:prstGeom prst="rect">
            <a:avLst/>
          </a:prstGeom>
        </p:spPr>
        <p:txBody>
          <a:bodyPr wrap="square">
            <a:spAutoFit/>
          </a:bodyPr>
          <a:lstStyle/>
          <a:p>
            <a:r>
              <a:rPr lang="en-US" b="1" dirty="0">
                <a:solidFill>
                  <a:schemeClr val="accent3">
                    <a:lumMod val="75000"/>
                  </a:schemeClr>
                </a:solidFill>
              </a:rPr>
              <a:t>Clinical features:</a:t>
            </a:r>
            <a:endParaRPr lang="en-US" dirty="0">
              <a:solidFill>
                <a:schemeClr val="accent3">
                  <a:lumMod val="75000"/>
                </a:schemeClr>
              </a:solidFill>
            </a:endParaRPr>
          </a:p>
          <a:p>
            <a:r>
              <a:rPr lang="en-US" dirty="0">
                <a:solidFill>
                  <a:schemeClr val="accent3">
                    <a:lumMod val="75000"/>
                  </a:schemeClr>
                </a:solidFill>
              </a:rPr>
              <a:t>Inoculum dose: 104 organisms.</a:t>
            </a:r>
          </a:p>
          <a:p>
            <a:r>
              <a:rPr lang="en-US" dirty="0">
                <a:solidFill>
                  <a:schemeClr val="accent3">
                    <a:lumMod val="75000"/>
                  </a:schemeClr>
                </a:solidFill>
              </a:rPr>
              <a:t>Source of infection is contaminated food, </a:t>
            </a:r>
            <a:r>
              <a:rPr lang="en-US" dirty="0" err="1">
                <a:solidFill>
                  <a:schemeClr val="accent3">
                    <a:lumMod val="75000"/>
                  </a:schemeClr>
                </a:solidFill>
              </a:rPr>
              <a:t>drinks,and</a:t>
            </a:r>
            <a:r>
              <a:rPr lang="en-US" dirty="0">
                <a:solidFill>
                  <a:schemeClr val="accent3">
                    <a:lumMod val="75000"/>
                  </a:schemeClr>
                </a:solidFill>
              </a:rPr>
              <a:t> unpasteurized milk.</a:t>
            </a:r>
          </a:p>
          <a:p>
            <a:r>
              <a:rPr lang="en-US" dirty="0">
                <a:solidFill>
                  <a:schemeClr val="accent3">
                    <a:lumMod val="75000"/>
                  </a:schemeClr>
                </a:solidFill>
              </a:rPr>
              <a:t> </a:t>
            </a:r>
          </a:p>
          <a:p>
            <a:r>
              <a:rPr lang="en-US" dirty="0">
                <a:solidFill>
                  <a:schemeClr val="accent3">
                    <a:lumMod val="75000"/>
                  </a:schemeClr>
                </a:solidFill>
              </a:rPr>
              <a:t>The organism multiply in small intestine, invade the </a:t>
            </a:r>
            <a:r>
              <a:rPr lang="en-US" dirty="0" err="1">
                <a:solidFill>
                  <a:schemeClr val="accent3">
                    <a:lumMod val="75000"/>
                  </a:schemeClr>
                </a:solidFill>
              </a:rPr>
              <a:t>epithellium</a:t>
            </a:r>
            <a:r>
              <a:rPr lang="en-US" dirty="0">
                <a:solidFill>
                  <a:schemeClr val="accent3">
                    <a:lumMod val="75000"/>
                  </a:schemeClr>
                </a:solidFill>
              </a:rPr>
              <a:t> and produce inflammation.</a:t>
            </a:r>
          </a:p>
        </p:txBody>
      </p:sp>
    </p:spTree>
    <p:extLst>
      <p:ext uri="{BB962C8B-B14F-4D97-AF65-F5344CB8AC3E}">
        <p14:creationId xmlns:p14="http://schemas.microsoft.com/office/powerpoint/2010/main" val="12410615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60</TotalTime>
  <Words>628</Words>
  <Application>Microsoft Office PowerPoint</Application>
  <PresentationFormat>عرض على الشاشة (3:4)‏</PresentationFormat>
  <Paragraphs>133</Paragraphs>
  <Slides>19</Slides>
  <Notes>0</Notes>
  <HiddenSlides>0</HiddenSlides>
  <MMClips>0</MMClips>
  <ScaleCrop>false</ScaleCrop>
  <HeadingPairs>
    <vt:vector size="4" baseType="variant">
      <vt:variant>
        <vt:lpstr>نسق</vt:lpstr>
      </vt:variant>
      <vt:variant>
        <vt:i4>1</vt:i4>
      </vt:variant>
      <vt:variant>
        <vt:lpstr>عناوين الشرائح</vt:lpstr>
      </vt:variant>
      <vt:variant>
        <vt:i4>19</vt:i4>
      </vt:variant>
    </vt:vector>
  </HeadingPairs>
  <TitlesOfParts>
    <vt:vector size="20" baseType="lpstr">
      <vt:lpstr>انقلاب</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2o1O</dc:creator>
  <cp:lastModifiedBy>DR.Ahmed Saker 2o1O</cp:lastModifiedBy>
  <cp:revision>52</cp:revision>
  <dcterms:created xsi:type="dcterms:W3CDTF">2019-09-17T06:58:37Z</dcterms:created>
  <dcterms:modified xsi:type="dcterms:W3CDTF">2019-09-17T07:58:59Z</dcterms:modified>
</cp:coreProperties>
</file>